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9"/>
  </p:notesMasterIdLst>
  <p:sldIdLst>
    <p:sldId id="449" r:id="rId5"/>
    <p:sldId id="364" r:id="rId6"/>
    <p:sldId id="282" r:id="rId7"/>
    <p:sldId id="264" r:id="rId8"/>
    <p:sldId id="442" r:id="rId9"/>
    <p:sldId id="447" r:id="rId10"/>
    <p:sldId id="448" r:id="rId11"/>
    <p:sldId id="368" r:id="rId12"/>
    <p:sldId id="274" r:id="rId13"/>
    <p:sldId id="366" r:id="rId14"/>
    <p:sldId id="367" r:id="rId15"/>
    <p:sldId id="444" r:id="rId16"/>
    <p:sldId id="422" r:id="rId17"/>
    <p:sldId id="266" r:id="rId18"/>
    <p:sldId id="279" r:id="rId19"/>
    <p:sldId id="280" r:id="rId20"/>
    <p:sldId id="450" r:id="rId21"/>
    <p:sldId id="271" r:id="rId22"/>
    <p:sldId id="365" r:id="rId23"/>
    <p:sldId id="257" r:id="rId24"/>
    <p:sldId id="258" r:id="rId25"/>
    <p:sldId id="272" r:id="rId26"/>
    <p:sldId id="443" r:id="rId27"/>
    <p:sldId id="273" r:id="rId28"/>
    <p:sldId id="276" r:id="rId29"/>
    <p:sldId id="277" r:id="rId30"/>
    <p:sldId id="278" r:id="rId31"/>
    <p:sldId id="261" r:id="rId32"/>
    <p:sldId id="256" r:id="rId33"/>
    <p:sldId id="262" r:id="rId34"/>
    <p:sldId id="265" r:id="rId35"/>
    <p:sldId id="281" r:id="rId36"/>
    <p:sldId id="363" r:id="rId37"/>
    <p:sldId id="275" r:id="rId3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4660"/>
  </p:normalViewPr>
  <p:slideViewPr>
    <p:cSldViewPr snapToGrid="0">
      <p:cViewPr varScale="1">
        <p:scale>
          <a:sx n="89" d="100"/>
          <a:sy n="89" d="100"/>
        </p:scale>
        <p:origin x="105" y="4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413" cy="495300"/>
          </a:xfrm>
          <a:prstGeom prst="rect">
            <a:avLst/>
          </a:prstGeom>
        </p:spPr>
        <p:txBody>
          <a:bodyPr vert="horz" lIns="91429" tIns="45715" rIns="91429"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4" y="1"/>
            <a:ext cx="2919412" cy="495300"/>
          </a:xfrm>
          <a:prstGeom prst="rect">
            <a:avLst/>
          </a:prstGeom>
        </p:spPr>
        <p:txBody>
          <a:bodyPr vert="horz" lIns="91429" tIns="45715" rIns="91429" bIns="45715" rtlCol="0"/>
          <a:lstStyle>
            <a:lvl1pPr algn="r">
              <a:defRPr sz="1200"/>
            </a:lvl1pPr>
          </a:lstStyle>
          <a:p>
            <a:fld id="{9A5D365A-F173-44F4-A88F-E30F79CD65B4}" type="datetimeFigureOut">
              <a:rPr kumimoji="1" lang="ja-JP" altLang="en-US" smtClean="0"/>
              <a:t>2024/7/4</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29" tIns="45715" rIns="91429" bIns="45715" rtlCol="0" anchor="ctr"/>
          <a:lstStyle/>
          <a:p>
            <a:endParaRPr lang="ja-JP" altLang="en-US"/>
          </a:p>
        </p:txBody>
      </p:sp>
      <p:sp>
        <p:nvSpPr>
          <p:cNvPr id="5" name="ノート プレースホルダー 4"/>
          <p:cNvSpPr>
            <a:spLocks noGrp="1"/>
          </p:cNvSpPr>
          <p:nvPr>
            <p:ph type="body" sz="quarter" idx="3"/>
          </p:nvPr>
        </p:nvSpPr>
        <p:spPr>
          <a:xfrm>
            <a:off x="673101" y="4748213"/>
            <a:ext cx="5389563" cy="3884612"/>
          </a:xfrm>
          <a:prstGeom prst="rect">
            <a:avLst/>
          </a:prstGeom>
        </p:spPr>
        <p:txBody>
          <a:bodyPr vert="horz" lIns="91429" tIns="45715" rIns="91429"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013"/>
            <a:ext cx="2919413" cy="495300"/>
          </a:xfrm>
          <a:prstGeom prst="rect">
            <a:avLst/>
          </a:prstGeom>
        </p:spPr>
        <p:txBody>
          <a:bodyPr vert="horz" lIns="91429" tIns="45715" rIns="91429"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4" y="9371013"/>
            <a:ext cx="2919412" cy="495300"/>
          </a:xfrm>
          <a:prstGeom prst="rect">
            <a:avLst/>
          </a:prstGeom>
        </p:spPr>
        <p:txBody>
          <a:bodyPr vert="horz" lIns="91429" tIns="45715" rIns="91429" bIns="45715" rtlCol="0" anchor="b"/>
          <a:lstStyle>
            <a:lvl1pPr algn="r">
              <a:defRPr sz="1200"/>
            </a:lvl1pPr>
          </a:lstStyle>
          <a:p>
            <a:fld id="{6B2C8F39-C0F1-498A-BF5D-89A118ADF445}" type="slidenum">
              <a:rPr kumimoji="1" lang="ja-JP" altLang="en-US" smtClean="0"/>
              <a:t>‹#›</a:t>
            </a:fld>
            <a:endParaRPr kumimoji="1" lang="ja-JP" altLang="en-US"/>
          </a:p>
        </p:txBody>
      </p:sp>
    </p:spTree>
    <p:extLst>
      <p:ext uri="{BB962C8B-B14F-4D97-AF65-F5344CB8AC3E}">
        <p14:creationId xmlns:p14="http://schemas.microsoft.com/office/powerpoint/2010/main" val="14472912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組織図から、今後の宗明会の成長する道筋をお伝え出来たらと思う。</a:t>
            </a:r>
            <a:endParaRPr kumimoji="1" lang="en-US" altLang="ja-JP" dirty="0"/>
          </a:p>
          <a:p>
            <a:endParaRPr lang="en-US" altLang="ja-JP" dirty="0"/>
          </a:p>
          <a:p>
            <a:r>
              <a:rPr kumimoji="1" lang="ja-JP" altLang="en-US" dirty="0"/>
              <a:t>まずは「堀金を中心に安曇野の在宅介護をささえる」に焦点を当てた時、各事業所がどのように成長したらよいか？をお伝えします。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1</a:t>
            </a:fld>
            <a:endParaRPr kumimoji="1" lang="ja-JP" altLang="en-US"/>
          </a:p>
        </p:txBody>
      </p:sp>
    </p:spTree>
    <p:extLst>
      <p:ext uri="{BB962C8B-B14F-4D97-AF65-F5344CB8AC3E}">
        <p14:creationId xmlns:p14="http://schemas.microsoft.com/office/powerpoint/2010/main" val="316931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「堀金を中心に安曇野の在宅介護を支える」視点で、こだまは司令塔であり、制度や制度外のルールを熟知する“知恵袋”であってほしいと考えます。</a:t>
            </a:r>
            <a:endParaRPr kumimoji="1" lang="en-US" altLang="ja-JP" dirty="0"/>
          </a:p>
          <a:p>
            <a:endParaRPr lang="en-US" altLang="ja-JP" dirty="0"/>
          </a:p>
          <a:p>
            <a:r>
              <a:rPr kumimoji="1" lang="ja-JP" altLang="en-US" dirty="0"/>
              <a:t>①宗明会の持つマンパワーや在宅介護を支える機能を俯瞰してもらい、それを一段階上に引き上げたり育てたりが出来る部署なのかな？と思う。必要であれば経験を積ませ事業所を育てる為に利用者様を紹介したり、「こんな困りごとで利用者様の生活が困難だ。こんなサービスがあったら過ごしやすいだろうから、宗明会で創ってみない？」みたいな“アイデア”や“新サービス”のネタを提供してもらえると嬉しい。</a:t>
            </a:r>
            <a:endParaRPr kumimoji="1" lang="en-US" altLang="ja-JP" dirty="0"/>
          </a:p>
          <a:p>
            <a:r>
              <a:rPr lang="ja-JP" altLang="en-US" dirty="0"/>
              <a:t>　</a:t>
            </a:r>
            <a:r>
              <a:rPr kumimoji="1" lang="ja-JP" altLang="en-US" dirty="0"/>
              <a:t>地域を知り制度や制度外を知るケアマネジャーだからできる事です。</a:t>
            </a:r>
            <a:endParaRPr kumimoji="1" lang="en-US" altLang="ja-JP" dirty="0"/>
          </a:p>
          <a:p>
            <a:endParaRPr kumimoji="1" lang="en-US" altLang="ja-JP" dirty="0"/>
          </a:p>
          <a:p>
            <a:r>
              <a:rPr kumimoji="1" lang="ja-JP" altLang="en-US" dirty="0"/>
              <a:t>②平成３０年の介護医療法同時改正では、ケアマネジメントも大きくテコ入れが予想され、反響を呼んでいることは有名な話ですが、どんな時代にも必要とされること・・・それは「この人に頼みたい」と思ってもらえるマンパワーです。居宅の皆さんにはその力があると思います。そこはこだまの強みと考え、更に特化していくことを期待しま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27</a:t>
            </a:fld>
            <a:endParaRPr kumimoji="1" lang="ja-JP" altLang="en-US"/>
          </a:p>
        </p:txBody>
      </p:sp>
    </p:spTree>
    <p:extLst>
      <p:ext uri="{BB962C8B-B14F-4D97-AF65-F5344CB8AC3E}">
        <p14:creationId xmlns:p14="http://schemas.microsoft.com/office/powerpoint/2010/main" val="30584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保育においては、直接在宅介護と関係ない？と思っている方がいるかもしれませんがここでは在宅介護を生活という言葉に置き換えて頂きたい。</a:t>
            </a:r>
            <a:endParaRPr kumimoji="1" lang="en-US" altLang="ja-JP" dirty="0"/>
          </a:p>
          <a:p>
            <a:r>
              <a:rPr kumimoji="1" lang="ja-JP" altLang="en-US" dirty="0"/>
              <a:t>「困っている人を助けたい」＝ニーズがあるから仕事が生まれる→困っている人はご老人だけではない！！働きたいけど、柔軟に子供を預かってくれるところが少ない現状。何とかしなきゃ！そんな流れで生まれたのが「託児所よってき家」です。</a:t>
            </a:r>
            <a:endParaRPr kumimoji="1" lang="en-US" altLang="ja-JP" dirty="0"/>
          </a:p>
          <a:p>
            <a:r>
              <a:rPr lang="ja-JP" altLang="en-US" dirty="0"/>
              <a:t>　託児所よってき家も先の発表の通り、活躍してくれてありがたく思います。その中でも、更に磨いてほしいことは３つ。長野県で１２社しか行えていない、内閣府発信の「企業主導型保育事業」をより深く知って頂きたいのがひとつ。また、保育の奥深さをよってき家スタッフから教わったので、それをより多くの方に伝える為に「独自の保育観を構築」しそれを地域に広く知ってもらうこと、認知してもらうことが重要と考えます。</a:t>
            </a:r>
            <a:endParaRPr lang="en-US" altLang="ja-JP" dirty="0"/>
          </a:p>
          <a:p>
            <a:r>
              <a:rPr kumimoji="1" lang="ja-JP" altLang="en-US" dirty="0"/>
              <a:t>より多くの、悩めるお母さんたちの力になれるように、磨きをかけていって下さい。子供は親だけでなく、地域の皆で育てる！！を実現しよう。応援します。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28</a:t>
            </a:fld>
            <a:endParaRPr kumimoji="1" lang="ja-JP" altLang="en-US"/>
          </a:p>
        </p:txBody>
      </p:sp>
    </p:spTree>
    <p:extLst>
      <p:ext uri="{BB962C8B-B14F-4D97-AF65-F5344CB8AC3E}">
        <p14:creationId xmlns:p14="http://schemas.microsoft.com/office/powerpoint/2010/main" val="982222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500932" y="4748164"/>
            <a:ext cx="5740841" cy="4530869"/>
          </a:xfrm>
        </p:spPr>
        <p:txBody>
          <a:bodyPr/>
          <a:lstStyle/>
          <a:p>
            <a:r>
              <a:rPr kumimoji="1" lang="ja-JP" altLang="en-US" dirty="0"/>
              <a:t>「堀金を中心に安曇野の在宅介護を支える」において、宗明会がより力を発揮しなければならないところが、各小規模多機能の持てる力で“より多くの方が在宅介護を選択できる”様にすること。</a:t>
            </a:r>
            <a:r>
              <a:rPr lang="ja-JP" altLang="en-US" dirty="0"/>
              <a:t>また、</a:t>
            </a:r>
            <a:r>
              <a:rPr kumimoji="1" lang="ja-JP" altLang="en-US" dirty="0"/>
              <a:t>法人の枠を超えてそれぞれの小規模多機能の持つ機能を磨き上げていくこと。そのための仕組みつくりの一端が、小規模多機能連動ケアシステムです。</a:t>
            </a:r>
            <a:endParaRPr kumimoji="1" lang="en-US" altLang="ja-JP" dirty="0"/>
          </a:p>
          <a:p>
            <a:r>
              <a:rPr lang="ja-JP" altLang="en-US" dirty="0"/>
              <a:t>　何故小規模多機能なのか？</a:t>
            </a:r>
            <a:endParaRPr lang="en-US" altLang="ja-JP" dirty="0"/>
          </a:p>
          <a:p>
            <a:r>
              <a:rPr lang="ja-JP" altLang="en-US" dirty="0"/>
              <a:t>　まず①安曇野市で一番初めに小規模多機能を</a:t>
            </a:r>
            <a:r>
              <a:rPr lang="ja-JP" altLang="en-US" dirty="0" err="1"/>
              <a:t>始めたの</a:t>
            </a:r>
            <a:r>
              <a:rPr lang="ja-JP" altLang="en-US" dirty="0"/>
              <a:t>がけやきである。</a:t>
            </a:r>
            <a:endParaRPr lang="en-US" altLang="ja-JP" dirty="0"/>
          </a:p>
          <a:p>
            <a:r>
              <a:rPr lang="ja-JP" altLang="en-US" dirty="0"/>
              <a:t>　②事業での経験上、制度に捉われず振り回されず、どんな状態でも柔軟にその人や家族の希望する生活を支えることが出来ることが理想。これに限りなく近いことが小規模多機能でできること。（と私は思っています。）</a:t>
            </a:r>
            <a:endParaRPr lang="en-US" altLang="ja-JP" dirty="0"/>
          </a:p>
          <a:p>
            <a:r>
              <a:rPr kumimoji="1" lang="ja-JP" altLang="en-US" dirty="0"/>
              <a:t>　③小規模多機能をより機能するように工夫すると、車での移動距離が短い方が</a:t>
            </a:r>
            <a:r>
              <a:rPr lang="ja-JP" altLang="en-US" dirty="0"/>
              <a:t>能力を</a:t>
            </a:r>
            <a:r>
              <a:rPr kumimoji="1" lang="ja-JP" altLang="en-US" dirty="0"/>
              <a:t>発揮できる。＝他事業所と協力体制ができ、お互いをよく知る仲間</a:t>
            </a:r>
            <a:r>
              <a:rPr lang="ja-JP" altLang="en-US" dirty="0"/>
              <a:t>であれば</a:t>
            </a:r>
            <a:r>
              <a:rPr kumimoji="1" lang="ja-JP" altLang="en-US" dirty="0"/>
              <a:t>、住んでいる場所を基準に、より近くの事業所に紹介すればよく、連携が進めば、各事業所の近所だけをお互いに支えれば１００％小規模多機能の通い・泊まり・訪問を生かしながら、介護資産として地域に貢献することができます。</a:t>
            </a:r>
            <a:endParaRPr kumimoji="1" lang="en-US" altLang="ja-JP" dirty="0"/>
          </a:p>
          <a:p>
            <a:r>
              <a:rPr lang="ja-JP" altLang="en-US" dirty="0"/>
              <a:t>　④そこに必要なのが、介護と医療の連携です。介護側だけでは“キュア”治療部分は支えられない。しっかりとしたお医者さんとタッグを組む！そのためには訪問看護ステーションが力を発揮し介護と医療をしっかりつなぐ。けやきではそれが出来ているので、他法人の小規模多機能さんにもつばさが関わる機会を増やしていく。そうすることで、地域全体の介護力の底上げが出来、相乗効果が図れることと考える。</a:t>
            </a:r>
            <a:endParaRPr kumimoji="1" lang="ja-JP" altLang="en-US" dirty="0"/>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29</a:t>
            </a:fld>
            <a:endParaRPr kumimoji="1" lang="ja-JP" altLang="en-US"/>
          </a:p>
        </p:txBody>
      </p:sp>
    </p:spTree>
    <p:extLst>
      <p:ext uri="{BB962C8B-B14F-4D97-AF65-F5344CB8AC3E}">
        <p14:creationId xmlns:p14="http://schemas.microsoft.com/office/powerpoint/2010/main" val="2850145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この図で説明すると</a:t>
            </a:r>
            <a:endParaRPr kumimoji="1" lang="en-US" altLang="ja-JP" dirty="0"/>
          </a:p>
          <a:p>
            <a:endParaRPr lang="en-US" altLang="ja-JP" dirty="0"/>
          </a:p>
          <a:p>
            <a:r>
              <a:rPr kumimoji="1" lang="ja-JP" altLang="en-US" dirty="0"/>
              <a:t>病院に入院中、早めに退院を迫られる。</a:t>
            </a:r>
            <a:endParaRPr kumimoji="1" lang="en-US" altLang="ja-JP" dirty="0"/>
          </a:p>
          <a:p>
            <a:r>
              <a:rPr lang="ja-JP" altLang="en-US" dirty="0"/>
              <a:t>↓</a:t>
            </a:r>
            <a:endParaRPr lang="en-US" altLang="ja-JP" dirty="0"/>
          </a:p>
          <a:p>
            <a:r>
              <a:rPr kumimoji="1" lang="ja-JP" altLang="en-US" dirty="0"/>
              <a:t>とにかく一回小規模多機能の泊まり機能で受け入れる。</a:t>
            </a:r>
            <a:endParaRPr kumimoji="1" lang="en-US" altLang="ja-JP" dirty="0"/>
          </a:p>
          <a:p>
            <a:r>
              <a:rPr lang="ja-JP" altLang="en-US" dirty="0"/>
              <a:t>↓</a:t>
            </a:r>
            <a:endParaRPr lang="en-US" altLang="ja-JP" dirty="0"/>
          </a:p>
          <a:p>
            <a:r>
              <a:rPr kumimoji="1" lang="ja-JP" altLang="en-US" dirty="0"/>
              <a:t>介護看護リハビリ、主治医他　チーム全体で関わり容体が落ち着いたら</a:t>
            </a:r>
            <a:endParaRPr kumimoji="1" lang="en-US" altLang="ja-JP" dirty="0"/>
          </a:p>
          <a:p>
            <a:endParaRPr lang="en-US" altLang="ja-JP" dirty="0"/>
          </a:p>
          <a:p>
            <a:r>
              <a:rPr lang="ja-JP" altLang="en-US" dirty="0"/>
              <a:t>①竹庵や</a:t>
            </a:r>
            <a:r>
              <a:rPr lang="ja-JP" altLang="en-US" dirty="0" err="1"/>
              <a:t>はな</a:t>
            </a:r>
            <a:r>
              <a:rPr lang="ja-JP" altLang="en-US" dirty="0"/>
              <a:t>みずき、または自宅の</a:t>
            </a:r>
            <a:r>
              <a:rPr kumimoji="1" lang="ja-JP" altLang="en-US" dirty="0"/>
              <a:t>近くの小規模多機能利用で、自宅の生活</a:t>
            </a:r>
            <a:endParaRPr kumimoji="1" lang="en-US" altLang="ja-JP" dirty="0"/>
          </a:p>
          <a:p>
            <a:r>
              <a:rPr kumimoji="1" lang="ja-JP" altLang="en-US" dirty="0"/>
              <a:t>　を始める。</a:t>
            </a:r>
            <a:endParaRPr kumimoji="1" lang="en-US" altLang="ja-JP" dirty="0"/>
          </a:p>
          <a:p>
            <a:r>
              <a:rPr lang="ja-JP" altLang="en-US" dirty="0"/>
              <a:t>②重要なのが、本人やご家族が希望する在宅介護環境を選択すること、、、</a:t>
            </a:r>
            <a:endParaRPr lang="en-US" altLang="ja-JP" dirty="0"/>
          </a:p>
          <a:p>
            <a:r>
              <a:rPr kumimoji="1" lang="ja-JP" altLang="en-US" dirty="0"/>
              <a:t>　容体が落ち着いたら、小規模多機能でなくとも、今まで使っていたデイサービスや訪問介護だっていいんです！！今までお付き合いのあるケアマネさんに戻しても良いのです。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30</a:t>
            </a:fld>
            <a:endParaRPr kumimoji="1" lang="ja-JP" altLang="en-US"/>
          </a:p>
        </p:txBody>
      </p:sp>
    </p:spTree>
    <p:extLst>
      <p:ext uri="{BB962C8B-B14F-4D97-AF65-F5344CB8AC3E}">
        <p14:creationId xmlns:p14="http://schemas.microsoft.com/office/powerpoint/2010/main" val="1989408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組織図から、今後の宗明会の成長する道筋をお伝え出来たらと思う。</a:t>
            </a:r>
            <a:endParaRPr kumimoji="1" lang="en-US" altLang="ja-JP" dirty="0"/>
          </a:p>
          <a:p>
            <a:endParaRPr lang="en-US" altLang="ja-JP" dirty="0"/>
          </a:p>
          <a:p>
            <a:r>
              <a:rPr kumimoji="1" lang="ja-JP" altLang="en-US" dirty="0"/>
              <a:t>まずは「堀金を中心に安曇野の在宅介護をささえる」に焦点を当てた時、各事業所がどのように成長したらよいか？をお伝えします。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34</a:t>
            </a:fld>
            <a:endParaRPr kumimoji="1" lang="ja-JP" altLang="en-US"/>
          </a:p>
        </p:txBody>
      </p:sp>
    </p:spTree>
    <p:extLst>
      <p:ext uri="{BB962C8B-B14F-4D97-AF65-F5344CB8AC3E}">
        <p14:creationId xmlns:p14="http://schemas.microsoft.com/office/powerpoint/2010/main" val="80378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B2C8F39-C0F1-498A-BF5D-89A118ADF445}" type="slidenum">
              <a:rPr kumimoji="1" lang="ja-JP" altLang="en-US" smtClean="0"/>
              <a:t>2</a:t>
            </a:fld>
            <a:endParaRPr kumimoji="1" lang="ja-JP" altLang="en-US"/>
          </a:p>
        </p:txBody>
      </p:sp>
    </p:spTree>
    <p:extLst>
      <p:ext uri="{BB962C8B-B14F-4D97-AF65-F5344CB8AC3E}">
        <p14:creationId xmlns:p14="http://schemas.microsoft.com/office/powerpoint/2010/main" val="231391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組織図から、今後の宗明会の成長する道筋をお伝え出来たらと思う。</a:t>
            </a:r>
            <a:endParaRPr kumimoji="1" lang="en-US" altLang="ja-JP" dirty="0"/>
          </a:p>
          <a:p>
            <a:endParaRPr lang="en-US" altLang="ja-JP" dirty="0"/>
          </a:p>
          <a:p>
            <a:r>
              <a:rPr kumimoji="1" lang="ja-JP" altLang="en-US" dirty="0"/>
              <a:t>まずは「堀金を中心に安曇野の在宅介護をささえる」に焦点を当てた時、各事業所がどのように成長したらよいか？をお伝えします。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3</a:t>
            </a:fld>
            <a:endParaRPr kumimoji="1" lang="ja-JP" altLang="en-US"/>
          </a:p>
        </p:txBody>
      </p:sp>
    </p:spTree>
    <p:extLst>
      <p:ext uri="{BB962C8B-B14F-4D97-AF65-F5344CB8AC3E}">
        <p14:creationId xmlns:p14="http://schemas.microsoft.com/office/powerpoint/2010/main" val="62792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B2C8F39-C0F1-498A-BF5D-89A118ADF445}" type="slidenum">
              <a:rPr kumimoji="1" lang="ja-JP" altLang="en-US" smtClean="0"/>
              <a:t>4</a:t>
            </a:fld>
            <a:endParaRPr kumimoji="1" lang="ja-JP" altLang="en-US"/>
          </a:p>
        </p:txBody>
      </p:sp>
    </p:spTree>
    <p:extLst>
      <p:ext uri="{BB962C8B-B14F-4D97-AF65-F5344CB8AC3E}">
        <p14:creationId xmlns:p14="http://schemas.microsoft.com/office/powerpoint/2010/main" val="214047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B2C8F39-C0F1-498A-BF5D-89A118ADF445}" type="slidenum">
              <a:rPr kumimoji="1" lang="ja-JP" altLang="en-US" smtClean="0"/>
              <a:t>5</a:t>
            </a:fld>
            <a:endParaRPr kumimoji="1" lang="ja-JP" altLang="en-US"/>
          </a:p>
        </p:txBody>
      </p:sp>
    </p:spTree>
    <p:extLst>
      <p:ext uri="{BB962C8B-B14F-4D97-AF65-F5344CB8AC3E}">
        <p14:creationId xmlns:p14="http://schemas.microsoft.com/office/powerpoint/2010/main" val="3262935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組織図から、今後の宗明会の成長する道筋をお伝え出来たらと思う。</a:t>
            </a:r>
            <a:endParaRPr kumimoji="1" lang="en-US" altLang="ja-JP" dirty="0"/>
          </a:p>
          <a:p>
            <a:endParaRPr lang="en-US" altLang="ja-JP" dirty="0"/>
          </a:p>
          <a:p>
            <a:r>
              <a:rPr kumimoji="1" lang="ja-JP" altLang="en-US" dirty="0"/>
              <a:t>まずは「堀金を中心に安曇野の在宅介護をささえる」に焦点を当てた時、各事業所がどのように成長したらよいか？をお伝えします。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6</a:t>
            </a:fld>
            <a:endParaRPr kumimoji="1" lang="ja-JP" altLang="en-US"/>
          </a:p>
        </p:txBody>
      </p:sp>
    </p:spTree>
    <p:extLst>
      <p:ext uri="{BB962C8B-B14F-4D97-AF65-F5344CB8AC3E}">
        <p14:creationId xmlns:p14="http://schemas.microsoft.com/office/powerpoint/2010/main" val="267801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組織図から、今後の宗明会の成長する道筋をお伝え出来たらと思う。</a:t>
            </a:r>
            <a:endParaRPr kumimoji="1" lang="en-US" altLang="ja-JP" dirty="0"/>
          </a:p>
          <a:p>
            <a:endParaRPr lang="en-US" altLang="ja-JP" dirty="0"/>
          </a:p>
          <a:p>
            <a:r>
              <a:rPr kumimoji="1" lang="ja-JP" altLang="en-US" dirty="0"/>
              <a:t>まずは「堀金を中心に安曇野の在宅介護をささえる」に焦点を当てた時、各事業所がどのように成長したらよいか？をお伝えします。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7</a:t>
            </a:fld>
            <a:endParaRPr kumimoji="1" lang="ja-JP" altLang="en-US"/>
          </a:p>
        </p:txBody>
      </p:sp>
    </p:spTree>
    <p:extLst>
      <p:ext uri="{BB962C8B-B14F-4D97-AF65-F5344CB8AC3E}">
        <p14:creationId xmlns:p14="http://schemas.microsoft.com/office/powerpoint/2010/main" val="40800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538699"/>
          </a:xfrm>
        </p:spPr>
        <p:txBody>
          <a:bodyPr/>
          <a:lstStyle/>
          <a:p>
            <a:r>
              <a:rPr lang="ja-JP" altLang="en-US" dirty="0"/>
              <a:t>始</a:t>
            </a:r>
            <a:r>
              <a:rPr kumimoji="1" lang="ja-JP" altLang="en-US" dirty="0"/>
              <a:t>めに、訪問介護ステーションみどりから・・・・</a:t>
            </a:r>
            <a:endParaRPr kumimoji="1" lang="en-US" altLang="ja-JP" dirty="0"/>
          </a:p>
          <a:p>
            <a:endParaRPr lang="en-US" altLang="ja-JP" dirty="0"/>
          </a:p>
          <a:p>
            <a:r>
              <a:rPr kumimoji="1" lang="ja-JP" altLang="en-US" dirty="0"/>
              <a:t>訪問介護は「在宅</a:t>
            </a:r>
            <a:r>
              <a:rPr lang="ja-JP" altLang="en-US" dirty="0"/>
              <a:t>介護の最前線」私の心の師匠、種山さんの言葉通りであり、宗明会として残していかないといけない機能であると感じます。</a:t>
            </a:r>
            <a:endParaRPr lang="en-US" altLang="ja-JP" dirty="0"/>
          </a:p>
          <a:p>
            <a:r>
              <a:rPr kumimoji="1" lang="ja-JP" altLang="en-US" dirty="0"/>
              <a:t>　</a:t>
            </a:r>
            <a:endParaRPr kumimoji="1" lang="en-US" altLang="ja-JP" dirty="0"/>
          </a:p>
          <a:p>
            <a:r>
              <a:rPr lang="ja-JP" altLang="en-US" dirty="0"/>
              <a:t>①利用者様や支え手「スタッフ」を増やしていき、マンパワーで、より在宅介護を支えていける担い手を増やしていく。また同時に“在宅”での生活を支える為の勉強をできる事業として、実地での経験＝教育という視点も加えていく。</a:t>
            </a:r>
            <a:endParaRPr lang="en-US" altLang="ja-JP" dirty="0"/>
          </a:p>
          <a:p>
            <a:r>
              <a:rPr kumimoji="1" lang="ja-JP" altLang="en-US" dirty="0"/>
              <a:t>②そうは言っても、すぐにはスタッフは増やせないと思う。他法人各事業所も状況は一緒。となると、お互いに損得抜きで助け合い協力しながら「一人の利用者様の生活を支える」為の仕組みつくりも必要と考える。であるから、他法人訪問介護との連携体制を構築していくべき時代が来たとおもう。</a:t>
            </a:r>
            <a:endParaRPr kumimoji="1" lang="en-US" altLang="ja-JP" dirty="0"/>
          </a:p>
          <a:p>
            <a:endParaRPr kumimoji="1" lang="en-US" altLang="ja-JP" dirty="0"/>
          </a:p>
          <a:p>
            <a:r>
              <a:rPr lang="ja-JP" altLang="en-US" dirty="0"/>
              <a:t>③訪問介護は、制度的に小規模多機能訪問程柔軟ではなく「やってはいけない」ことが多い。生活に必要なことは、有償サービスで行う仕組みも、ゆっくりではあるが作っていきたい。応援します。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25</a:t>
            </a:fld>
            <a:endParaRPr kumimoji="1" lang="ja-JP" altLang="en-US"/>
          </a:p>
        </p:txBody>
      </p:sp>
    </p:spTree>
    <p:extLst>
      <p:ext uri="{BB962C8B-B14F-4D97-AF65-F5344CB8AC3E}">
        <p14:creationId xmlns:p14="http://schemas.microsoft.com/office/powerpoint/2010/main" val="293070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訪問看護ステーションつばさは、在宅介護を支える要　という認識をしっかりもってもらい、</a:t>
            </a:r>
            <a:endParaRPr kumimoji="1" lang="en-US" altLang="ja-JP" dirty="0"/>
          </a:p>
          <a:p>
            <a:endParaRPr lang="en-US" altLang="ja-JP" dirty="0"/>
          </a:p>
          <a:p>
            <a:r>
              <a:rPr kumimoji="1" lang="ja-JP" altLang="en-US" dirty="0"/>
              <a:t>①医療と介護、病院や医院、介護事業所やケアマネジャーとのつなぎ役を出来るように力をつけていって下さい。</a:t>
            </a:r>
            <a:endParaRPr kumimoji="1" lang="en-US" altLang="ja-JP" dirty="0"/>
          </a:p>
          <a:p>
            <a:r>
              <a:rPr lang="ja-JP" altLang="en-US" dirty="0"/>
              <a:t>　地域包括ケアでは、必ず中心にいることになる部署です。いろいろな先生やケアマネさんとつながる流れをつくって下さい。お願いします</a:t>
            </a:r>
            <a:endParaRPr lang="en-US" altLang="ja-JP" dirty="0"/>
          </a:p>
          <a:p>
            <a:endParaRPr lang="en-US" altLang="ja-JP" dirty="0"/>
          </a:p>
          <a:p>
            <a:r>
              <a:rPr kumimoji="1" lang="ja-JP" altLang="en-US" dirty="0"/>
              <a:t>②今～けやき～で要介護度が重度の利用者様を在宅で</a:t>
            </a:r>
            <a:r>
              <a:rPr lang="ja-JP" altLang="en-US" dirty="0"/>
              <a:t>みることが出来ていること。これは何故か？つばさとナース部門が機能しているからです。その機能を他法人さんにも行うことが出来れば、「病院から直施設行き」の利用者さんを減らすことが出来る。住み慣れた自宅に帰ってきてもらうのにも他法人の小規模多機能と組んで、泊まりの機能＋訪問看護＋リハビリで多くの人を在宅に戻してあげたい。</a:t>
            </a:r>
            <a:endParaRPr lang="en-US" altLang="ja-JP" dirty="0"/>
          </a:p>
          <a:p>
            <a:r>
              <a:rPr kumimoji="1" lang="ja-JP" altLang="en-US" dirty="0"/>
              <a:t>応援してます。</a:t>
            </a:r>
          </a:p>
        </p:txBody>
      </p:sp>
      <p:sp>
        <p:nvSpPr>
          <p:cNvPr id="4" name="スライド番号プレースホルダー 3"/>
          <p:cNvSpPr>
            <a:spLocks noGrp="1"/>
          </p:cNvSpPr>
          <p:nvPr>
            <p:ph type="sldNum" sz="quarter" idx="10"/>
          </p:nvPr>
        </p:nvSpPr>
        <p:spPr/>
        <p:txBody>
          <a:bodyPr/>
          <a:lstStyle/>
          <a:p>
            <a:fld id="{56FFA956-4B16-49AC-A7FE-5730DA87CEE0}" type="slidenum">
              <a:rPr kumimoji="1" lang="ja-JP" altLang="en-US" smtClean="0"/>
              <a:t>26</a:t>
            </a:fld>
            <a:endParaRPr kumimoji="1" lang="ja-JP" altLang="en-US"/>
          </a:p>
        </p:txBody>
      </p:sp>
    </p:spTree>
    <p:extLst>
      <p:ext uri="{BB962C8B-B14F-4D97-AF65-F5344CB8AC3E}">
        <p14:creationId xmlns:p14="http://schemas.microsoft.com/office/powerpoint/2010/main" val="2142907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325522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341105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249043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361962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247716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438798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1155062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4267208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319275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146098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26057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171822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2628262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976827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652481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94FBB-85A7-4AFE-8D95-27CCD470AE1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AF8B626E-C27E-4659-BE73-9FE25BBD8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6DEC089-3A9D-4AFA-965F-E28D6A71864F}"/>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a:extLst>
              <a:ext uri="{FF2B5EF4-FFF2-40B4-BE49-F238E27FC236}">
                <a16:creationId xmlns:a16="http://schemas.microsoft.com/office/drawing/2014/main" id="{272477CD-908D-4806-A9C7-551A4BE786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AE1D28-8266-4EC1-A879-6809B9839B71}"/>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352005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AB3FD3-1B63-42C7-8869-BE5D539E357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908687-E6A2-4F50-BE4B-EDAE246823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AECE42-4B09-4E51-BBAE-336C06E54AB1}"/>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a:extLst>
              <a:ext uri="{FF2B5EF4-FFF2-40B4-BE49-F238E27FC236}">
                <a16:creationId xmlns:a16="http://schemas.microsoft.com/office/drawing/2014/main" id="{C000003F-42A3-4CB5-8A72-083A487A17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0A8D36-7F30-4AA3-9314-5218D6DE4CB2}"/>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63888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46252-8111-4B85-9470-844D9DDC0F9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449360-F18D-4A29-96E6-AC89FE8CBE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A2705C3-A864-44C8-B378-949A1908FD5F}"/>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a:extLst>
              <a:ext uri="{FF2B5EF4-FFF2-40B4-BE49-F238E27FC236}">
                <a16:creationId xmlns:a16="http://schemas.microsoft.com/office/drawing/2014/main" id="{9C4E94DE-D61E-40F6-8C02-A63522FD01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E0D000-F8D8-4270-A003-2102E72DC075}"/>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2614483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F5A9A7-BD4A-40EE-857F-88B60D84A46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9DD922-AF9F-4036-9098-FBEBFDC6F44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51421A4-3504-4A4A-AB84-5A3787D163B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F5D1C0-72EB-45A4-81F1-497258F78A1B}"/>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a:extLst>
              <a:ext uri="{FF2B5EF4-FFF2-40B4-BE49-F238E27FC236}">
                <a16:creationId xmlns:a16="http://schemas.microsoft.com/office/drawing/2014/main" id="{742B19DE-D551-4EE9-99D4-0CE2ECD1851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628FF0-85C7-4F12-9854-216E45615524}"/>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633580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C9E11-787D-439F-9995-43E4348ECEF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C479C3-B3AD-430D-BECA-038D0CE616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68636B3-04F4-45FA-8388-93C1BB9FA50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129C280-BEAF-44D3-94E5-88274F930A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136BE6F-7DD9-433F-9833-3E0FA3D09CC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1836B1D-8C9D-402D-98F8-3B0DE9C144FD}"/>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8" name="フッター プレースホルダー 7">
            <a:extLst>
              <a:ext uri="{FF2B5EF4-FFF2-40B4-BE49-F238E27FC236}">
                <a16:creationId xmlns:a16="http://schemas.microsoft.com/office/drawing/2014/main" id="{9DD763F3-234C-4BBB-96CD-547D504F510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1041875-A098-4CD6-9489-CCD636095F61}"/>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1798179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BBE6F7-64D3-4C32-AA5A-892325BE77D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FA06DC-EB55-4A81-926F-420DE412F547}"/>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4" name="フッター プレースホルダー 3">
            <a:extLst>
              <a:ext uri="{FF2B5EF4-FFF2-40B4-BE49-F238E27FC236}">
                <a16:creationId xmlns:a16="http://schemas.microsoft.com/office/drawing/2014/main" id="{8ECE854F-228A-4CFC-BD0C-068899EBD83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C997EB7-BD92-4926-A210-4A8A0ABE7332}"/>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2390214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9F1DF40-C074-4395-BB52-2B6E48714CA6}"/>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3" name="フッター プレースホルダー 2">
            <a:extLst>
              <a:ext uri="{FF2B5EF4-FFF2-40B4-BE49-F238E27FC236}">
                <a16:creationId xmlns:a16="http://schemas.microsoft.com/office/drawing/2014/main" id="{4205A780-DB60-4053-9495-A0300BE53FB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016F74E-76FD-43EC-963A-749023508104}"/>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81066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1804539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CFD70A-23F0-4DB4-98C5-6AD85AEB93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A32A23-1B2D-4139-B91B-99BADC445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FB833BA-E4CD-42F5-B8FE-ED17B77AB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210AA1C-5A8B-46F9-958E-02A0E39D8E9B}"/>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a:extLst>
              <a:ext uri="{FF2B5EF4-FFF2-40B4-BE49-F238E27FC236}">
                <a16:creationId xmlns:a16="http://schemas.microsoft.com/office/drawing/2014/main" id="{75587A68-30D5-4309-AEA9-C6BB48C544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F12AAC2-9ABD-47A1-8627-E4230FFD0D5A}"/>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320083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42D23B-7A44-408B-8D82-DAE1338C7E0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718AE45-FF78-44DD-93F5-3147B0C11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610877B-4368-483A-8D78-3E96CB432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F7390DF-7F32-42D9-8C25-D98A5D75F235}"/>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a:extLst>
              <a:ext uri="{FF2B5EF4-FFF2-40B4-BE49-F238E27FC236}">
                <a16:creationId xmlns:a16="http://schemas.microsoft.com/office/drawing/2014/main" id="{B4193F73-A8AA-4872-9324-E0495E8C30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6FA534-67BA-4978-8E06-972400B45FC6}"/>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2584286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BD344-02DE-41DF-8606-2DDA1263C83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ABECEAE-1876-4B4B-A205-0B87A348D15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ECE31A-C4D1-46C4-AF16-D26421D58C5C}"/>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a:extLst>
              <a:ext uri="{FF2B5EF4-FFF2-40B4-BE49-F238E27FC236}">
                <a16:creationId xmlns:a16="http://schemas.microsoft.com/office/drawing/2014/main" id="{BAB2C696-7C1E-4BA4-B971-0BA2123B05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BB80EA-0F1A-41B4-A152-ABA80914D751}"/>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095268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0F8DB00-446E-4AB6-8167-3006B2B7D54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36D3295-3862-4631-A697-E5236A45420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EB5FC3-726F-4B19-97D2-673709BA9E21}"/>
              </a:ext>
            </a:extLst>
          </p:cNvPr>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a:extLst>
              <a:ext uri="{FF2B5EF4-FFF2-40B4-BE49-F238E27FC236}">
                <a16:creationId xmlns:a16="http://schemas.microsoft.com/office/drawing/2014/main" id="{D0CC11FF-B193-4615-93A4-CCFB95D9836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E0AE1D-754F-4862-B291-8B5BB0D06F1C}"/>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2447901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94FBB-85A7-4AFE-8D95-27CCD470AE1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AF8B626E-C27E-4659-BE73-9FE25BBD8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6DEC089-3A9D-4AFA-965F-E28D6A71864F}"/>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5" name="フッター プレースホルダー 4">
            <a:extLst>
              <a:ext uri="{FF2B5EF4-FFF2-40B4-BE49-F238E27FC236}">
                <a16:creationId xmlns:a16="http://schemas.microsoft.com/office/drawing/2014/main" id="{272477CD-908D-4806-A9C7-551A4BE786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AE1D28-8266-4EC1-A879-6809B9839B71}"/>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166470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AB3FD3-1B63-42C7-8869-BE5D539E357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908687-E6A2-4F50-BE4B-EDAE246823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AECE42-4B09-4E51-BBAE-336C06E54AB1}"/>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5" name="フッター プレースホルダー 4">
            <a:extLst>
              <a:ext uri="{FF2B5EF4-FFF2-40B4-BE49-F238E27FC236}">
                <a16:creationId xmlns:a16="http://schemas.microsoft.com/office/drawing/2014/main" id="{C000003F-42A3-4CB5-8A72-083A487A17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0A8D36-7F30-4AA3-9314-5218D6DE4CB2}"/>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943315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46252-8111-4B85-9470-844D9DDC0F9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449360-F18D-4A29-96E6-AC89FE8CBE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A2705C3-A864-44C8-B378-949A1908FD5F}"/>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5" name="フッター プレースホルダー 4">
            <a:extLst>
              <a:ext uri="{FF2B5EF4-FFF2-40B4-BE49-F238E27FC236}">
                <a16:creationId xmlns:a16="http://schemas.microsoft.com/office/drawing/2014/main" id="{9C4E94DE-D61E-40F6-8C02-A63522FD01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E0D000-F8D8-4270-A003-2102E72DC075}"/>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1973042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F5A9A7-BD4A-40EE-857F-88B60D84A46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9DD922-AF9F-4036-9098-FBEBFDC6F44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51421A4-3504-4A4A-AB84-5A3787D163B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F5D1C0-72EB-45A4-81F1-497258F78A1B}"/>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6" name="フッター プレースホルダー 5">
            <a:extLst>
              <a:ext uri="{FF2B5EF4-FFF2-40B4-BE49-F238E27FC236}">
                <a16:creationId xmlns:a16="http://schemas.microsoft.com/office/drawing/2014/main" id="{742B19DE-D551-4EE9-99D4-0CE2ECD1851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628FF0-85C7-4F12-9854-216E45615524}"/>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1553748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C9E11-787D-439F-9995-43E4348ECEF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C479C3-B3AD-430D-BECA-038D0CE616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68636B3-04F4-45FA-8388-93C1BB9FA50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129C280-BEAF-44D3-94E5-88274F930A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136BE6F-7DD9-433F-9833-3E0FA3D09CC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1836B1D-8C9D-402D-98F8-3B0DE9C144FD}"/>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8" name="フッター プレースホルダー 7">
            <a:extLst>
              <a:ext uri="{FF2B5EF4-FFF2-40B4-BE49-F238E27FC236}">
                <a16:creationId xmlns:a16="http://schemas.microsoft.com/office/drawing/2014/main" id="{9DD763F3-234C-4BBB-96CD-547D504F510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1041875-A098-4CD6-9489-CCD636095F61}"/>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1500401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BBE6F7-64D3-4C32-AA5A-892325BE77D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FA06DC-EB55-4A81-926F-420DE412F547}"/>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4" name="フッター プレースホルダー 3">
            <a:extLst>
              <a:ext uri="{FF2B5EF4-FFF2-40B4-BE49-F238E27FC236}">
                <a16:creationId xmlns:a16="http://schemas.microsoft.com/office/drawing/2014/main" id="{8ECE854F-228A-4CFC-BD0C-068899EBD83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C997EB7-BD92-4926-A210-4A8A0ABE7332}"/>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49818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712107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9F1DF40-C074-4395-BB52-2B6E48714CA6}"/>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3" name="フッター プレースホルダー 2">
            <a:extLst>
              <a:ext uri="{FF2B5EF4-FFF2-40B4-BE49-F238E27FC236}">
                <a16:creationId xmlns:a16="http://schemas.microsoft.com/office/drawing/2014/main" id="{4205A780-DB60-4053-9495-A0300BE53FB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016F74E-76FD-43EC-963A-749023508104}"/>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442928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CFD70A-23F0-4DB4-98C5-6AD85AEB93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A32A23-1B2D-4139-B91B-99BADC445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FB833BA-E4CD-42F5-B8FE-ED17B77AB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210AA1C-5A8B-46F9-958E-02A0E39D8E9B}"/>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6" name="フッター プレースホルダー 5">
            <a:extLst>
              <a:ext uri="{FF2B5EF4-FFF2-40B4-BE49-F238E27FC236}">
                <a16:creationId xmlns:a16="http://schemas.microsoft.com/office/drawing/2014/main" id="{75587A68-30D5-4309-AEA9-C6BB48C544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F12AAC2-9ABD-47A1-8627-E4230FFD0D5A}"/>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2620605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42D23B-7A44-408B-8D82-DAE1338C7E0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718AE45-FF78-44DD-93F5-3147B0C11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610877B-4368-483A-8D78-3E96CB432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F7390DF-7F32-42D9-8C25-D98A5D75F235}"/>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6" name="フッター プレースホルダー 5">
            <a:extLst>
              <a:ext uri="{FF2B5EF4-FFF2-40B4-BE49-F238E27FC236}">
                <a16:creationId xmlns:a16="http://schemas.microsoft.com/office/drawing/2014/main" id="{B4193F73-A8AA-4872-9324-E0495E8C30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6FA534-67BA-4978-8E06-972400B45FC6}"/>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334711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BD344-02DE-41DF-8606-2DDA1263C83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ABECEAE-1876-4B4B-A205-0B87A348D15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ECE31A-C4D1-46C4-AF16-D26421D58C5C}"/>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5" name="フッター プレースホルダー 4">
            <a:extLst>
              <a:ext uri="{FF2B5EF4-FFF2-40B4-BE49-F238E27FC236}">
                <a16:creationId xmlns:a16="http://schemas.microsoft.com/office/drawing/2014/main" id="{BAB2C696-7C1E-4BA4-B971-0BA2123B05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BB80EA-0F1A-41B4-A152-ABA80914D751}"/>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4267962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0F8DB00-446E-4AB6-8167-3006B2B7D54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36D3295-3862-4631-A697-E5236A45420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EB5FC3-726F-4B19-97D2-673709BA9E21}"/>
              </a:ext>
            </a:extLst>
          </p:cNvPr>
          <p:cNvSpPr>
            <a:spLocks noGrp="1"/>
          </p:cNvSpPr>
          <p:nvPr>
            <p:ph type="dt" sz="half" idx="10"/>
          </p:nvPr>
        </p:nvSpPr>
        <p:spPr/>
        <p:txBody>
          <a:bodyPr/>
          <a:lstStyle/>
          <a:p>
            <a:fld id="{FC61DE3E-F62B-4F78-9E3E-72A4DDBA3539}" type="datetimeFigureOut">
              <a:rPr kumimoji="1" lang="ja-JP" altLang="en-US" smtClean="0"/>
              <a:t>2024/7/4</a:t>
            </a:fld>
            <a:endParaRPr kumimoji="1" lang="ja-JP" altLang="en-US"/>
          </a:p>
        </p:txBody>
      </p:sp>
      <p:sp>
        <p:nvSpPr>
          <p:cNvPr id="5" name="フッター プレースホルダー 4">
            <a:extLst>
              <a:ext uri="{FF2B5EF4-FFF2-40B4-BE49-F238E27FC236}">
                <a16:creationId xmlns:a16="http://schemas.microsoft.com/office/drawing/2014/main" id="{D0CC11FF-B193-4615-93A4-CCFB95D9836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E0AE1D-754F-4862-B291-8B5BB0D06F1C}"/>
              </a:ext>
            </a:extLst>
          </p:cNvPr>
          <p:cNvSpPr>
            <a:spLocks noGrp="1"/>
          </p:cNvSpPr>
          <p:nvPr>
            <p:ph type="sldNum" sz="quarter" idx="12"/>
          </p:nvPr>
        </p:nvSpPr>
        <p:spPr/>
        <p:txBody>
          <a:bodyPr/>
          <a:lstStyle/>
          <a:p>
            <a:fld id="{FFCACF20-71BB-494B-BD7A-0B512F631427}" type="slidenum">
              <a:rPr kumimoji="1" lang="ja-JP" altLang="en-US" smtClean="0"/>
              <a:t>‹#›</a:t>
            </a:fld>
            <a:endParaRPr kumimoji="1" lang="ja-JP" altLang="en-US"/>
          </a:p>
        </p:txBody>
      </p:sp>
    </p:spTree>
    <p:extLst>
      <p:ext uri="{BB962C8B-B14F-4D97-AF65-F5344CB8AC3E}">
        <p14:creationId xmlns:p14="http://schemas.microsoft.com/office/powerpoint/2010/main" val="110760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155556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46457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283877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311221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819101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318D4-F9A7-4CD5-9DB4-C0A481B08B12}" type="slidenum">
              <a:rPr kumimoji="1" lang="ja-JP" altLang="en-US" smtClean="0"/>
              <a:t>‹#›</a:t>
            </a:fld>
            <a:endParaRPr kumimoji="1" lang="ja-JP" altLang="en-US"/>
          </a:p>
        </p:txBody>
      </p:sp>
    </p:spTree>
    <p:extLst>
      <p:ext uri="{BB962C8B-B14F-4D97-AF65-F5344CB8AC3E}">
        <p14:creationId xmlns:p14="http://schemas.microsoft.com/office/powerpoint/2010/main" val="1144434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2019</a:t>
            </a:r>
            <a:r>
              <a:rPr kumimoji="1" lang="ja-JP" altLang="en-US"/>
              <a:t>年</a:t>
            </a:r>
            <a:r>
              <a:rPr kumimoji="1" lang="en-US" altLang="ja-JP"/>
              <a:t>12</a:t>
            </a:r>
            <a:r>
              <a:rPr kumimoji="1" lang="ja-JP" altLang="en-US"/>
              <a:t>月</a:t>
            </a:r>
            <a:r>
              <a:rPr kumimoji="1" lang="en-US" altLang="ja-JP"/>
              <a:t>1</a:t>
            </a:r>
            <a:r>
              <a:rPr kumimoji="1" lang="ja-JP" altLang="en-US"/>
              <a:t>日現在</a:t>
            </a: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20AB5-51DC-43DB-AC27-CCEBDDB39927}" type="slidenum">
              <a:rPr kumimoji="1" lang="ja-JP" altLang="en-US" smtClean="0"/>
              <a:t>‹#›</a:t>
            </a:fld>
            <a:endParaRPr kumimoji="1" lang="ja-JP" altLang="en-US"/>
          </a:p>
        </p:txBody>
      </p:sp>
    </p:spTree>
    <p:extLst>
      <p:ext uri="{BB962C8B-B14F-4D97-AF65-F5344CB8AC3E}">
        <p14:creationId xmlns:p14="http://schemas.microsoft.com/office/powerpoint/2010/main" val="4281880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A1F6264-6578-48B1-8A04-38405FADE0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6A5F064-8FF2-4D3D-95C7-0D931632F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6F32CA63-FDE0-483E-A0AD-1E3DA2307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iryo UI" panose="020B0604030504040204" pitchFamily="50" charset="-128"/>
                <a:ea typeface="Meiryo UI" panose="020B0604030504040204" pitchFamily="50" charset="-128"/>
              </a:defRPr>
            </a:lvl1pPr>
          </a:lstStyle>
          <a:p>
            <a:r>
              <a:rPr lang="en-US" altLang="ja-JP"/>
              <a:t>2019</a:t>
            </a:r>
            <a:r>
              <a:rPr lang="ja-JP" altLang="en-US"/>
              <a:t>年</a:t>
            </a:r>
            <a:r>
              <a:rPr lang="en-US" altLang="ja-JP"/>
              <a:t>12</a:t>
            </a:r>
            <a:r>
              <a:rPr lang="ja-JP" altLang="en-US"/>
              <a:t>月</a:t>
            </a:r>
            <a:r>
              <a:rPr lang="en-US" altLang="ja-JP"/>
              <a:t>1</a:t>
            </a:r>
            <a:r>
              <a:rPr lang="ja-JP" altLang="en-US"/>
              <a:t>日現在</a:t>
            </a:r>
            <a:endParaRPr lang="ja-JP" altLang="en-US" dirty="0"/>
          </a:p>
        </p:txBody>
      </p:sp>
      <p:sp>
        <p:nvSpPr>
          <p:cNvPr id="5" name="フッター プレースホルダー 4">
            <a:extLst>
              <a:ext uri="{FF2B5EF4-FFF2-40B4-BE49-F238E27FC236}">
                <a16:creationId xmlns:a16="http://schemas.microsoft.com/office/drawing/2014/main" id="{EEE7525D-351E-4908-9F57-3792FAF8F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A25E66D0-C178-49AE-AFB3-3BD609474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iryo UI" panose="020B0604030504040204" pitchFamily="50" charset="-128"/>
                <a:ea typeface="Meiryo UI" panose="020B0604030504040204" pitchFamily="50" charset="-128"/>
              </a:defRPr>
            </a:lvl1pPr>
          </a:lstStyle>
          <a:p>
            <a:fld id="{FFCACF20-71BB-494B-BD7A-0B512F631427}" type="slidenum">
              <a:rPr lang="ja-JP" altLang="en-US" smtClean="0"/>
              <a:pPr/>
              <a:t>‹#›</a:t>
            </a:fld>
            <a:endParaRPr lang="ja-JP" altLang="en-US" dirty="0"/>
          </a:p>
        </p:txBody>
      </p:sp>
    </p:spTree>
    <p:extLst>
      <p:ext uri="{BB962C8B-B14F-4D97-AF65-F5344CB8AC3E}">
        <p14:creationId xmlns:p14="http://schemas.microsoft.com/office/powerpoint/2010/main" val="22762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A1F6264-6578-48B1-8A04-38405FADE0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6A5F064-8FF2-4D3D-95C7-0D931632F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6F32CA63-FDE0-483E-A0AD-1E3DA2307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iryo UI" panose="020B0604030504040204" pitchFamily="50" charset="-128"/>
                <a:ea typeface="Meiryo UI" panose="020B0604030504040204" pitchFamily="50" charset="-128"/>
              </a:defRPr>
            </a:lvl1pPr>
          </a:lstStyle>
          <a:p>
            <a:fld id="{FC61DE3E-F62B-4F78-9E3E-72A4DDBA3539}" type="datetimeFigureOut">
              <a:rPr lang="ja-JP" altLang="en-US" smtClean="0"/>
              <a:pPr/>
              <a:t>2024/7/4</a:t>
            </a:fld>
            <a:endParaRPr lang="ja-JP" altLang="en-US" dirty="0"/>
          </a:p>
        </p:txBody>
      </p:sp>
      <p:sp>
        <p:nvSpPr>
          <p:cNvPr id="5" name="フッター プレースホルダー 4">
            <a:extLst>
              <a:ext uri="{FF2B5EF4-FFF2-40B4-BE49-F238E27FC236}">
                <a16:creationId xmlns:a16="http://schemas.microsoft.com/office/drawing/2014/main" id="{EEE7525D-351E-4908-9F57-3792FAF8F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A25E66D0-C178-49AE-AFB3-3BD609474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iryo UI" panose="020B0604030504040204" pitchFamily="50" charset="-128"/>
                <a:ea typeface="Meiryo UI" panose="020B0604030504040204" pitchFamily="50" charset="-128"/>
              </a:defRPr>
            </a:lvl1pPr>
          </a:lstStyle>
          <a:p>
            <a:fld id="{FFCACF20-71BB-494B-BD7A-0B512F631427}" type="slidenum">
              <a:rPr lang="ja-JP" altLang="en-US" smtClean="0"/>
              <a:pPr/>
              <a:t>‹#›</a:t>
            </a:fld>
            <a:endParaRPr lang="ja-JP" altLang="en-US" dirty="0"/>
          </a:p>
        </p:txBody>
      </p:sp>
    </p:spTree>
    <p:extLst>
      <p:ext uri="{BB962C8B-B14F-4D97-AF65-F5344CB8AC3E}">
        <p14:creationId xmlns:p14="http://schemas.microsoft.com/office/powerpoint/2010/main" val="2654283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35.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24.xml"/><Relationship Id="rId6" Type="http://schemas.microsoft.com/office/2007/relationships/hdphoto" Target="../media/hdphoto3.wdp"/><Relationship Id="rId11" Type="http://schemas.openxmlformats.org/officeDocument/2006/relationships/image" Target="../media/image35.jpeg"/><Relationship Id="rId5" Type="http://schemas.openxmlformats.org/officeDocument/2006/relationships/image" Target="../media/image31.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9.jpg"/><Relationship Id="rId7" Type="http://schemas.openxmlformats.org/officeDocument/2006/relationships/image" Target="../media/image32.png"/><Relationship Id="rId12"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31.png"/><Relationship Id="rId10" Type="http://schemas.openxmlformats.org/officeDocument/2006/relationships/image" Target="../media/image43.png"/><Relationship Id="rId4" Type="http://schemas.openxmlformats.org/officeDocument/2006/relationships/image" Target="../media/image41.jpe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18.xml"/><Relationship Id="rId5" Type="http://schemas.openxmlformats.org/officeDocument/2006/relationships/image" Target="../media/image47.gif"/><Relationship Id="rId4"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ワッサーのTwitterイラスト検索結果。">
            <a:extLst>
              <a:ext uri="{FF2B5EF4-FFF2-40B4-BE49-F238E27FC236}">
                <a16:creationId xmlns:a16="http://schemas.microsoft.com/office/drawing/2014/main" id="{28D4DC85-23CA-B47E-454E-BCC367701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797" r="5695" b="9666"/>
          <a:stretch/>
        </p:blipFill>
        <p:spPr bwMode="auto">
          <a:xfrm rot="279048">
            <a:off x="11144422" y="4160591"/>
            <a:ext cx="827703" cy="777093"/>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42DF61C7-8D26-41C0-B249-11BF185F8C1B}"/>
              </a:ext>
            </a:extLst>
          </p:cNvPr>
          <p:cNvPicPr>
            <a:picLocks noChangeAspect="1"/>
          </p:cNvPicPr>
          <p:nvPr/>
        </p:nvPicPr>
        <p:blipFill rotWithShape="1">
          <a:blip r:embed="rId4">
            <a:alphaModFix amt="85000"/>
            <a:extLst>
              <a:ext uri="{BEBA8EAE-BF5A-486C-A8C5-ECC9F3942E4B}">
                <a14:imgProps xmlns:a14="http://schemas.microsoft.com/office/drawing/2010/main">
                  <a14:imgLayer r:embed="rId5">
                    <a14:imgEffect>
                      <a14:saturation sat="138000"/>
                    </a14:imgEffect>
                  </a14:imgLayer>
                </a14:imgProps>
              </a:ext>
            </a:extLst>
          </a:blip>
          <a:srcRect l="11082" r="7146" b="3395"/>
          <a:stretch/>
        </p:blipFill>
        <p:spPr>
          <a:xfrm>
            <a:off x="1023030" y="354473"/>
            <a:ext cx="10014564" cy="6326761"/>
          </a:xfrm>
          <a:prstGeom prst="rect">
            <a:avLst/>
          </a:prstGeom>
          <a:blipFill dpi="0" rotWithShape="1">
            <a:blip r:embed="rId6">
              <a:alphaModFix amt="85000"/>
            </a:blip>
            <a:srcRect/>
            <a:tile tx="0" ty="0" sx="100000" sy="100000" flip="none" algn="tl"/>
          </a:blipFill>
          <a:ln>
            <a:noFill/>
          </a:ln>
          <a:effectLst>
            <a:softEdge rad="112500"/>
          </a:effectLst>
        </p:spPr>
      </p:pic>
      <p:sp>
        <p:nvSpPr>
          <p:cNvPr id="32" name="楕円 31">
            <a:extLst>
              <a:ext uri="{FF2B5EF4-FFF2-40B4-BE49-F238E27FC236}">
                <a16:creationId xmlns:a16="http://schemas.microsoft.com/office/drawing/2014/main" id="{C3901934-159D-42ED-AF4F-5321F9F459A7}"/>
              </a:ext>
            </a:extLst>
          </p:cNvPr>
          <p:cNvSpPr/>
          <p:nvPr/>
        </p:nvSpPr>
        <p:spPr>
          <a:xfrm>
            <a:off x="10031793" y="2918628"/>
            <a:ext cx="1799398" cy="1223318"/>
          </a:xfrm>
          <a:prstGeom prst="ellipse">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B5A4FBA-C38C-4D17-850D-CE4E8A408062}"/>
              </a:ext>
            </a:extLst>
          </p:cNvPr>
          <p:cNvSpPr/>
          <p:nvPr/>
        </p:nvSpPr>
        <p:spPr>
          <a:xfrm>
            <a:off x="10128738" y="1238032"/>
            <a:ext cx="1630261" cy="1207402"/>
          </a:xfrm>
          <a:prstGeom prst="ellipse">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2FF34904-2682-4712-9E88-B0ED3E5BF06D}"/>
              </a:ext>
            </a:extLst>
          </p:cNvPr>
          <p:cNvSpPr/>
          <p:nvPr/>
        </p:nvSpPr>
        <p:spPr>
          <a:xfrm>
            <a:off x="9576863" y="354720"/>
            <a:ext cx="2534071" cy="635659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2B77BF1-77B4-4843-ABB5-87D99B8F97C3}"/>
              </a:ext>
            </a:extLst>
          </p:cNvPr>
          <p:cNvSpPr/>
          <p:nvPr/>
        </p:nvSpPr>
        <p:spPr>
          <a:xfrm>
            <a:off x="493161" y="312820"/>
            <a:ext cx="8813267" cy="6362398"/>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1" name="円/楕円 22">
            <a:extLst>
              <a:ext uri="{FF2B5EF4-FFF2-40B4-BE49-F238E27FC236}">
                <a16:creationId xmlns:a16="http://schemas.microsoft.com/office/drawing/2014/main" id="{3307C7B2-269F-4AF9-A312-2D60F02C2553}"/>
              </a:ext>
            </a:extLst>
          </p:cNvPr>
          <p:cNvSpPr/>
          <p:nvPr/>
        </p:nvSpPr>
        <p:spPr>
          <a:xfrm rot="19935619">
            <a:off x="3189008" y="2715163"/>
            <a:ext cx="5957672" cy="3230725"/>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4" name="円/楕円 23"/>
          <p:cNvSpPr/>
          <p:nvPr/>
        </p:nvSpPr>
        <p:spPr>
          <a:xfrm>
            <a:off x="4985972" y="3698138"/>
            <a:ext cx="2514473" cy="167118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b="1" dirty="0"/>
              <a:t>小規模多機能</a:t>
            </a:r>
            <a:endParaRPr lang="en-US" altLang="ja-JP" b="1" dirty="0"/>
          </a:p>
          <a:p>
            <a:pPr algn="ctr"/>
            <a:r>
              <a:rPr lang="ja-JP" altLang="en-US" b="1" dirty="0"/>
              <a:t>見岳荘</a:t>
            </a:r>
            <a:endParaRPr lang="en-US" altLang="ja-JP" b="1" dirty="0"/>
          </a:p>
          <a:p>
            <a:pPr algn="ctr"/>
            <a:r>
              <a:rPr lang="en-US" altLang="ja-JP" b="1" dirty="0"/>
              <a:t>~</a:t>
            </a:r>
            <a:r>
              <a:rPr lang="ja-JP" altLang="en-US" b="1" dirty="0"/>
              <a:t>けやき</a:t>
            </a:r>
            <a:r>
              <a:rPr lang="en-US" altLang="ja-JP" b="1" dirty="0"/>
              <a:t>~</a:t>
            </a:r>
            <a:endParaRPr lang="en-US" altLang="ja-JP" sz="1400" b="1" dirty="0"/>
          </a:p>
        </p:txBody>
      </p:sp>
      <p:sp>
        <p:nvSpPr>
          <p:cNvPr id="25" name="円/楕円 24"/>
          <p:cNvSpPr/>
          <p:nvPr/>
        </p:nvSpPr>
        <p:spPr>
          <a:xfrm>
            <a:off x="3829852" y="1148246"/>
            <a:ext cx="2156022" cy="1132052"/>
          </a:xfrm>
          <a:prstGeom prst="ellipse">
            <a:avLst/>
          </a:prstGeom>
          <a:solidFill>
            <a:schemeClr val="accent2">
              <a:lumMod val="60000"/>
              <a:lumOff val="40000"/>
            </a:schemeClr>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600" b="1" dirty="0"/>
              <a:t>居宅介護支援事業所</a:t>
            </a:r>
            <a:endParaRPr lang="en-US" altLang="ja-JP" sz="1600" b="1" dirty="0"/>
          </a:p>
          <a:p>
            <a:pPr algn="ctr"/>
            <a:r>
              <a:rPr lang="ja-JP" altLang="en-US" sz="2000" b="1" dirty="0"/>
              <a:t>こだま</a:t>
            </a:r>
            <a:endParaRPr lang="en-US" altLang="ja-JP" sz="1600" b="1" dirty="0"/>
          </a:p>
        </p:txBody>
      </p:sp>
      <p:sp>
        <p:nvSpPr>
          <p:cNvPr id="27" name="円/楕円 26"/>
          <p:cNvSpPr/>
          <p:nvPr/>
        </p:nvSpPr>
        <p:spPr>
          <a:xfrm>
            <a:off x="5649309" y="4994527"/>
            <a:ext cx="1157799"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住宅型</a:t>
            </a:r>
            <a:endParaRPr lang="en-US" altLang="ja-JP" sz="1200" b="1" dirty="0">
              <a:solidFill>
                <a:schemeClr val="bg1"/>
              </a:solidFill>
            </a:endParaRPr>
          </a:p>
          <a:p>
            <a:pPr algn="ctr"/>
            <a:r>
              <a:rPr lang="ja-JP" altLang="en-US" sz="1200" b="1" dirty="0">
                <a:solidFill>
                  <a:schemeClr val="bg1"/>
                </a:solidFill>
              </a:rPr>
              <a:t>有料老人ホーム</a:t>
            </a:r>
            <a:endParaRPr lang="en-US" altLang="ja-JP" sz="1200" b="1" dirty="0">
              <a:solidFill>
                <a:schemeClr val="bg1"/>
              </a:solidFill>
            </a:endParaRPr>
          </a:p>
          <a:p>
            <a:pPr algn="ctr"/>
            <a:r>
              <a:rPr lang="ja-JP" altLang="en-US" sz="1200" b="1" dirty="0">
                <a:solidFill>
                  <a:schemeClr val="bg1"/>
                </a:solidFill>
              </a:rPr>
              <a:t>見岳荘</a:t>
            </a:r>
            <a:endParaRPr lang="en-US" altLang="ja-JP" sz="1200" b="1" dirty="0">
              <a:solidFill>
                <a:schemeClr val="bg1"/>
              </a:solidFill>
            </a:endParaRPr>
          </a:p>
        </p:txBody>
      </p:sp>
      <p:sp>
        <p:nvSpPr>
          <p:cNvPr id="45" name="円/楕円 24"/>
          <p:cNvSpPr/>
          <p:nvPr/>
        </p:nvSpPr>
        <p:spPr>
          <a:xfrm>
            <a:off x="1455250" y="3177714"/>
            <a:ext cx="1889855" cy="1085358"/>
          </a:xfrm>
          <a:prstGeom prst="ellipse">
            <a:avLst/>
          </a:prstGeom>
          <a:solidFill>
            <a:schemeClr val="accent2">
              <a:lumMod val="60000"/>
              <a:lumOff val="40000"/>
            </a:schemeClr>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600" b="1" dirty="0"/>
              <a:t>訪問介護</a:t>
            </a:r>
            <a:r>
              <a:rPr lang="en-US" altLang="ja-JP" sz="1600" b="1" dirty="0"/>
              <a:t>ST</a:t>
            </a:r>
            <a:r>
              <a:rPr lang="ja-JP" altLang="en-US" sz="2000" b="1" dirty="0"/>
              <a:t>みどり</a:t>
            </a:r>
            <a:endParaRPr lang="en-US" altLang="ja-JP" sz="1400" b="1" dirty="0"/>
          </a:p>
        </p:txBody>
      </p:sp>
      <p:sp>
        <p:nvSpPr>
          <p:cNvPr id="48" name="円/楕円 24"/>
          <p:cNvSpPr/>
          <p:nvPr/>
        </p:nvSpPr>
        <p:spPr>
          <a:xfrm>
            <a:off x="6531838" y="2735479"/>
            <a:ext cx="2199648"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a:t>
            </a:r>
            <a:endParaRPr lang="en-US" altLang="ja-JP" sz="1400" b="1" dirty="0"/>
          </a:p>
          <a:p>
            <a:pPr algn="ctr"/>
            <a:r>
              <a:rPr lang="ja-JP" altLang="en-US" sz="1400" b="1" dirty="0"/>
              <a:t>サテライト</a:t>
            </a:r>
            <a:endParaRPr lang="en-US" altLang="ja-JP" sz="1400" b="1" dirty="0"/>
          </a:p>
          <a:p>
            <a:pPr algn="ctr"/>
            <a:r>
              <a:rPr lang="ja-JP" altLang="en-US" sz="1400" b="1" dirty="0"/>
              <a:t>見岳荘</a:t>
            </a:r>
            <a:endParaRPr lang="en-US" altLang="ja-JP" sz="1400" b="1" dirty="0"/>
          </a:p>
          <a:p>
            <a:pPr algn="ctr"/>
            <a:r>
              <a:rPr lang="en-US" altLang="ja-JP" sz="1600" b="1" dirty="0"/>
              <a:t>~</a:t>
            </a:r>
            <a:r>
              <a:rPr lang="ja-JP" altLang="en-US" sz="1600" b="1" dirty="0" err="1"/>
              <a:t>はな</a:t>
            </a:r>
            <a:r>
              <a:rPr lang="ja-JP" altLang="en-US" sz="1600" b="1" dirty="0"/>
              <a:t>みずき</a:t>
            </a:r>
            <a:r>
              <a:rPr lang="en-US" altLang="ja-JP" sz="1600" b="1" dirty="0"/>
              <a:t>~</a:t>
            </a:r>
          </a:p>
        </p:txBody>
      </p:sp>
      <p:sp>
        <p:nvSpPr>
          <p:cNvPr id="62" name="円/楕円 24">
            <a:extLst>
              <a:ext uri="{FF2B5EF4-FFF2-40B4-BE49-F238E27FC236}">
                <a16:creationId xmlns:a16="http://schemas.microsoft.com/office/drawing/2014/main" id="{9EB46381-F035-4DAF-87F8-9F796724C142}"/>
              </a:ext>
            </a:extLst>
          </p:cNvPr>
          <p:cNvSpPr/>
          <p:nvPr/>
        </p:nvSpPr>
        <p:spPr>
          <a:xfrm>
            <a:off x="3559903" y="5003143"/>
            <a:ext cx="1866817" cy="103827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600" b="1" dirty="0"/>
              <a:t>~</a:t>
            </a:r>
            <a:r>
              <a:rPr lang="ja-JP" altLang="en-US" sz="1600" b="1" dirty="0"/>
              <a:t>竹庵</a:t>
            </a:r>
            <a:r>
              <a:rPr lang="en-US" altLang="ja-JP" sz="1600" b="1" dirty="0"/>
              <a:t>~</a:t>
            </a:r>
          </a:p>
        </p:txBody>
      </p:sp>
      <p:sp>
        <p:nvSpPr>
          <p:cNvPr id="29" name="円/楕円 22">
            <a:extLst>
              <a:ext uri="{FF2B5EF4-FFF2-40B4-BE49-F238E27FC236}">
                <a16:creationId xmlns:a16="http://schemas.microsoft.com/office/drawing/2014/main" id="{B52B3E82-86AA-44A9-A694-6F68DE393ABF}"/>
              </a:ext>
            </a:extLst>
          </p:cNvPr>
          <p:cNvSpPr/>
          <p:nvPr/>
        </p:nvSpPr>
        <p:spPr>
          <a:xfrm rot="19500461">
            <a:off x="871378" y="1319527"/>
            <a:ext cx="5591810" cy="2849229"/>
          </a:xfrm>
          <a:prstGeom prst="ellipse">
            <a:avLst/>
          </a:prstGeom>
          <a:noFill/>
          <a:ln w="57150">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CFAD42B5-D9B2-4C4E-9B72-AC483CF7D7C5}"/>
              </a:ext>
            </a:extLst>
          </p:cNvPr>
          <p:cNvSpPr/>
          <p:nvPr/>
        </p:nvSpPr>
        <p:spPr>
          <a:xfrm>
            <a:off x="3517282" y="3608357"/>
            <a:ext cx="1509768" cy="604491"/>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accent5">
                    <a:lumMod val="75000"/>
                  </a:schemeClr>
                </a:solidFill>
              </a:rPr>
              <a:t>宗明会</a:t>
            </a:r>
            <a:endParaRPr kumimoji="1" lang="en-US" altLang="ja-JP" sz="1400" b="1" dirty="0">
              <a:solidFill>
                <a:schemeClr val="accent5">
                  <a:lumMod val="75000"/>
                </a:schemeClr>
              </a:solidFill>
            </a:endParaRPr>
          </a:p>
          <a:p>
            <a:pPr algn="ctr"/>
            <a:r>
              <a:rPr kumimoji="1" lang="ja-JP" altLang="en-US" sz="1400" b="1" dirty="0">
                <a:solidFill>
                  <a:schemeClr val="accent5">
                    <a:lumMod val="75000"/>
                  </a:schemeClr>
                </a:solidFill>
              </a:rPr>
              <a:t>ナースセンター</a:t>
            </a:r>
          </a:p>
        </p:txBody>
      </p:sp>
      <p:sp>
        <p:nvSpPr>
          <p:cNvPr id="7" name="角丸四角形 6"/>
          <p:cNvSpPr/>
          <p:nvPr/>
        </p:nvSpPr>
        <p:spPr>
          <a:xfrm>
            <a:off x="4557973" y="2943693"/>
            <a:ext cx="1238838" cy="476356"/>
          </a:xfrm>
          <a:prstGeom prst="roundRect">
            <a:avLst/>
          </a:prstGeom>
          <a:solidFill>
            <a:srgbClr val="00B0F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総務部</a:t>
            </a:r>
            <a:endParaRPr kumimoji="1" lang="ja-JP" altLang="en-US" sz="1600" b="1" dirty="0"/>
          </a:p>
        </p:txBody>
      </p:sp>
      <p:sp>
        <p:nvSpPr>
          <p:cNvPr id="21" name="円/楕円 20"/>
          <p:cNvSpPr/>
          <p:nvPr/>
        </p:nvSpPr>
        <p:spPr>
          <a:xfrm>
            <a:off x="2352568" y="2046202"/>
            <a:ext cx="1848230" cy="113781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solidFill>
                  <a:schemeClr val="bg1"/>
                </a:solidFill>
              </a:rPr>
              <a:t>訪問看護</a:t>
            </a:r>
            <a:r>
              <a:rPr lang="en-US" altLang="ja-JP" sz="1600" b="1" dirty="0">
                <a:solidFill>
                  <a:schemeClr val="bg1"/>
                </a:solidFill>
              </a:rPr>
              <a:t>ST</a:t>
            </a:r>
            <a:r>
              <a:rPr lang="ja-JP" altLang="en-US" sz="2000" b="1" dirty="0">
                <a:solidFill>
                  <a:schemeClr val="bg1"/>
                </a:solidFill>
              </a:rPr>
              <a:t>つばさ</a:t>
            </a:r>
            <a:endParaRPr lang="en-US" altLang="ja-JP" sz="1600" b="1" dirty="0">
              <a:solidFill>
                <a:schemeClr val="bg1"/>
              </a:solidFill>
            </a:endParaRPr>
          </a:p>
        </p:txBody>
      </p:sp>
      <p:sp>
        <p:nvSpPr>
          <p:cNvPr id="6" name="テキスト ボックス 5">
            <a:extLst>
              <a:ext uri="{FF2B5EF4-FFF2-40B4-BE49-F238E27FC236}">
                <a16:creationId xmlns:a16="http://schemas.microsoft.com/office/drawing/2014/main" id="{D39E5CD5-262D-4A20-B23B-8E7144F9E4AE}"/>
              </a:ext>
            </a:extLst>
          </p:cNvPr>
          <p:cNvSpPr txBox="1"/>
          <p:nvPr/>
        </p:nvSpPr>
        <p:spPr>
          <a:xfrm>
            <a:off x="9987547" y="655617"/>
            <a:ext cx="1866674" cy="1508105"/>
          </a:xfrm>
          <a:prstGeom prst="rect">
            <a:avLst/>
          </a:prstGeom>
          <a:noFill/>
        </p:spPr>
        <p:txBody>
          <a:bodyPr wrap="square" rtlCol="0">
            <a:spAutoFit/>
          </a:bodyPr>
          <a:lstStyle/>
          <a:p>
            <a:pPr algn="ctr"/>
            <a:endParaRPr kumimoji="1" lang="en-US" altLang="ja-JP" sz="1400" b="1" dirty="0"/>
          </a:p>
          <a:p>
            <a:pPr algn="ctr"/>
            <a:r>
              <a:rPr kumimoji="1" lang="ja-JP" altLang="en-US" sz="1400" b="1" dirty="0"/>
              <a:t>企業主導型保育事業</a:t>
            </a:r>
            <a:endParaRPr kumimoji="1" lang="en-US" altLang="ja-JP" sz="1400" b="1" dirty="0"/>
          </a:p>
          <a:p>
            <a:pPr algn="ctr"/>
            <a:endParaRPr kumimoji="1" lang="en-US" altLang="ja-JP" sz="1400" b="1" dirty="0"/>
          </a:p>
          <a:p>
            <a:pPr algn="ctr"/>
            <a:endParaRPr kumimoji="1" lang="en-US" altLang="ja-JP" sz="1400" b="1" dirty="0"/>
          </a:p>
          <a:p>
            <a:pPr algn="ctr"/>
            <a:r>
              <a:rPr kumimoji="1" lang="ja-JP" altLang="en-US" b="1" dirty="0"/>
              <a:t>託児所</a:t>
            </a:r>
            <a:endParaRPr kumimoji="1" lang="en-US" altLang="ja-JP" b="1" dirty="0"/>
          </a:p>
          <a:p>
            <a:pPr algn="ctr"/>
            <a:r>
              <a:rPr kumimoji="1" lang="ja-JP" altLang="en-US" b="1" dirty="0"/>
              <a:t>よってき家</a:t>
            </a:r>
          </a:p>
        </p:txBody>
      </p:sp>
      <p:sp>
        <p:nvSpPr>
          <p:cNvPr id="37" name="テキスト ボックス 36">
            <a:extLst>
              <a:ext uri="{FF2B5EF4-FFF2-40B4-BE49-F238E27FC236}">
                <a16:creationId xmlns:a16="http://schemas.microsoft.com/office/drawing/2014/main" id="{12DA5BF6-CDA9-41C5-B66D-F28963BD61CD}"/>
              </a:ext>
            </a:extLst>
          </p:cNvPr>
          <p:cNvSpPr txBox="1"/>
          <p:nvPr/>
        </p:nvSpPr>
        <p:spPr>
          <a:xfrm>
            <a:off x="9911144" y="2614653"/>
            <a:ext cx="2100855" cy="11079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400" b="1" dirty="0"/>
              <a:t>いきいき生活サービス</a:t>
            </a:r>
            <a:endParaRPr kumimoji="1" lang="en-US" altLang="ja-JP" sz="1400" b="1" dirty="0"/>
          </a:p>
          <a:p>
            <a:pPr algn="ctr"/>
            <a:endParaRPr kumimoji="1" lang="en-US" altLang="ja-JP" sz="1200" b="1" dirty="0"/>
          </a:p>
          <a:p>
            <a:pPr algn="ctr"/>
            <a:endParaRPr lang="en-US" altLang="ja-JP" sz="1100" b="1" dirty="0"/>
          </a:p>
          <a:p>
            <a:pPr algn="ctr"/>
            <a:endParaRPr kumimoji="1" lang="en-US" altLang="ja-JP" sz="1100" b="1" dirty="0"/>
          </a:p>
          <a:p>
            <a:pPr algn="ctr"/>
            <a:r>
              <a:rPr kumimoji="1" lang="ja-JP" altLang="en-US" b="1" dirty="0"/>
              <a:t>こまわりさん</a:t>
            </a:r>
          </a:p>
        </p:txBody>
      </p:sp>
      <p:sp>
        <p:nvSpPr>
          <p:cNvPr id="9" name="四角形: 角を丸くする 8">
            <a:extLst>
              <a:ext uri="{FF2B5EF4-FFF2-40B4-BE49-F238E27FC236}">
                <a16:creationId xmlns:a16="http://schemas.microsoft.com/office/drawing/2014/main" id="{89D49BA3-8A51-4B30-8A08-A2217E96DC2E}"/>
              </a:ext>
            </a:extLst>
          </p:cNvPr>
          <p:cNvSpPr/>
          <p:nvPr/>
        </p:nvSpPr>
        <p:spPr>
          <a:xfrm>
            <a:off x="980571" y="4335069"/>
            <a:ext cx="2299392" cy="964836"/>
          </a:xfrm>
          <a:prstGeom prst="roundRect">
            <a:avLst/>
          </a:prstGeom>
          <a:solidFill>
            <a:schemeClr val="bg1"/>
          </a:solidFill>
          <a:ln w="3810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800" b="1" dirty="0">
                <a:solidFill>
                  <a:schemeClr val="accent2">
                    <a:lumMod val="60000"/>
                    <a:lumOff val="40000"/>
                  </a:schemeClr>
                </a:solidFill>
              </a:rPr>
              <a:t>宗明会</a:t>
            </a:r>
            <a:endParaRPr kumimoji="1" lang="en-US" altLang="ja-JP" sz="2800" b="1" dirty="0">
              <a:solidFill>
                <a:schemeClr val="accent2">
                  <a:lumMod val="60000"/>
                  <a:lumOff val="40000"/>
                </a:schemeClr>
              </a:solidFill>
            </a:endParaRPr>
          </a:p>
          <a:p>
            <a:pPr algn="ctr"/>
            <a:r>
              <a:rPr kumimoji="1" lang="ja-JP" altLang="en-US" sz="2800" b="1" dirty="0">
                <a:solidFill>
                  <a:schemeClr val="accent2">
                    <a:lumMod val="60000"/>
                    <a:lumOff val="40000"/>
                  </a:schemeClr>
                </a:solidFill>
              </a:rPr>
              <a:t>介護事務所</a:t>
            </a:r>
          </a:p>
        </p:txBody>
      </p:sp>
      <p:sp>
        <p:nvSpPr>
          <p:cNvPr id="26" name="四角形: 角を丸くする 25">
            <a:extLst>
              <a:ext uri="{FF2B5EF4-FFF2-40B4-BE49-F238E27FC236}">
                <a16:creationId xmlns:a16="http://schemas.microsoft.com/office/drawing/2014/main" id="{9AECFD89-A999-4E2E-ACA9-5301215CB85C}"/>
              </a:ext>
            </a:extLst>
          </p:cNvPr>
          <p:cNvSpPr/>
          <p:nvPr/>
        </p:nvSpPr>
        <p:spPr>
          <a:xfrm>
            <a:off x="6275968" y="2089122"/>
            <a:ext cx="2854816" cy="509955"/>
          </a:xfrm>
          <a:prstGeom prst="roundRect">
            <a:avLst/>
          </a:prstGeom>
          <a:solidFill>
            <a:schemeClr val="bg1"/>
          </a:solidFill>
          <a:ln w="38100">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800" b="1" dirty="0">
                <a:solidFill>
                  <a:schemeClr val="accent6"/>
                </a:solidFill>
              </a:rPr>
              <a:t>見岳荘グループ</a:t>
            </a:r>
          </a:p>
        </p:txBody>
      </p:sp>
      <p:sp>
        <p:nvSpPr>
          <p:cNvPr id="10" name="四角形: 角を丸くする 9">
            <a:extLst>
              <a:ext uri="{FF2B5EF4-FFF2-40B4-BE49-F238E27FC236}">
                <a16:creationId xmlns:a16="http://schemas.microsoft.com/office/drawing/2014/main" id="{781FD48A-5CEA-4D76-97AB-5C00A854BA54}"/>
              </a:ext>
            </a:extLst>
          </p:cNvPr>
          <p:cNvSpPr/>
          <p:nvPr/>
        </p:nvSpPr>
        <p:spPr>
          <a:xfrm>
            <a:off x="164731" y="158718"/>
            <a:ext cx="2750528" cy="60389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75000"/>
                    <a:lumOff val="25000"/>
                  </a:schemeClr>
                </a:solidFill>
              </a:rPr>
              <a:t>介護保険サービス</a:t>
            </a:r>
          </a:p>
        </p:txBody>
      </p:sp>
      <p:sp>
        <p:nvSpPr>
          <p:cNvPr id="30" name="四角形: 角を丸くする 29">
            <a:extLst>
              <a:ext uri="{FF2B5EF4-FFF2-40B4-BE49-F238E27FC236}">
                <a16:creationId xmlns:a16="http://schemas.microsoft.com/office/drawing/2014/main" id="{364924BE-3982-4C11-9CDF-2A8C5385547F}"/>
              </a:ext>
            </a:extLst>
          </p:cNvPr>
          <p:cNvSpPr/>
          <p:nvPr/>
        </p:nvSpPr>
        <p:spPr>
          <a:xfrm>
            <a:off x="9092440" y="209151"/>
            <a:ext cx="2402325" cy="52507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75000"/>
                    <a:lumOff val="25000"/>
                  </a:schemeClr>
                </a:solidFill>
              </a:rPr>
              <a:t>保険外サービス</a:t>
            </a:r>
          </a:p>
        </p:txBody>
      </p:sp>
      <p:sp>
        <p:nvSpPr>
          <p:cNvPr id="31" name="楕円 30">
            <a:extLst>
              <a:ext uri="{FF2B5EF4-FFF2-40B4-BE49-F238E27FC236}">
                <a16:creationId xmlns:a16="http://schemas.microsoft.com/office/drawing/2014/main" id="{5A55563D-F88A-ED38-5914-DB0CAAEE409C}"/>
              </a:ext>
            </a:extLst>
          </p:cNvPr>
          <p:cNvSpPr/>
          <p:nvPr/>
        </p:nvSpPr>
        <p:spPr>
          <a:xfrm>
            <a:off x="10003716" y="5182576"/>
            <a:ext cx="1799398" cy="1223318"/>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C44CB80-7809-B775-B4B3-AE067B7ECA38}"/>
              </a:ext>
            </a:extLst>
          </p:cNvPr>
          <p:cNvSpPr txBox="1"/>
          <p:nvPr/>
        </p:nvSpPr>
        <p:spPr>
          <a:xfrm>
            <a:off x="9731114" y="4868828"/>
            <a:ext cx="2347839" cy="14927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600" b="1" dirty="0">
                <a:solidFill>
                  <a:srgbClr val="FF33CC"/>
                </a:solidFill>
              </a:rPr>
              <a:t>利用者さんと共同作業</a:t>
            </a:r>
            <a:endParaRPr kumimoji="1" lang="en-US" altLang="ja-JP" sz="1600" b="1" dirty="0">
              <a:solidFill>
                <a:srgbClr val="FF33CC"/>
              </a:solidFill>
            </a:endParaRPr>
          </a:p>
          <a:p>
            <a:pPr algn="ctr"/>
            <a:endParaRPr kumimoji="1" lang="en-US" altLang="ja-JP" sz="1200" b="1" dirty="0"/>
          </a:p>
          <a:p>
            <a:pPr algn="ctr"/>
            <a:endParaRPr kumimoji="1" lang="en-US" altLang="ja-JP" sz="1100" b="1" dirty="0"/>
          </a:p>
          <a:p>
            <a:pPr algn="ctr"/>
            <a:r>
              <a:rPr lang="ja-JP" altLang="en-US" b="1" dirty="0"/>
              <a:t>けやき農園</a:t>
            </a:r>
            <a:endParaRPr lang="en-US" altLang="ja-JP" b="1" dirty="0"/>
          </a:p>
          <a:p>
            <a:pPr algn="ctr"/>
            <a:r>
              <a:rPr kumimoji="1" lang="ja-JP" altLang="en-US" sz="1600" b="1" dirty="0"/>
              <a:t>けやき無人販売所</a:t>
            </a:r>
            <a:endParaRPr kumimoji="1" lang="en-US" altLang="ja-JP" sz="1600" b="1" dirty="0"/>
          </a:p>
          <a:p>
            <a:pPr algn="ctr"/>
            <a:endParaRPr kumimoji="1" lang="ja-JP" altLang="en-US" b="1" dirty="0">
              <a:solidFill>
                <a:srgbClr val="FF33CC"/>
              </a:solidFill>
            </a:endParaRPr>
          </a:p>
        </p:txBody>
      </p:sp>
    </p:spTree>
    <p:extLst>
      <p:ext uri="{BB962C8B-B14F-4D97-AF65-F5344CB8AC3E}">
        <p14:creationId xmlns:p14="http://schemas.microsoft.com/office/powerpoint/2010/main" val="3353396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2321" y="32386"/>
            <a:ext cx="10515600" cy="1091167"/>
          </a:xfrm>
        </p:spPr>
        <p:txBody>
          <a:bodyPr>
            <a:normAutofit fontScale="90000"/>
          </a:bodyPr>
          <a:lstStyle/>
          <a:p>
            <a:r>
              <a:rPr kumimoji="1" lang="ja-JP" altLang="en-US" b="1" dirty="0"/>
              <a:t>法人理念　：　“しあわせ創造業”　について</a:t>
            </a:r>
          </a:p>
        </p:txBody>
      </p:sp>
      <p:sp>
        <p:nvSpPr>
          <p:cNvPr id="5" name="タイトル 1"/>
          <p:cNvSpPr txBox="1">
            <a:spLocks/>
          </p:cNvSpPr>
          <p:nvPr/>
        </p:nvSpPr>
        <p:spPr>
          <a:xfrm>
            <a:off x="301925" y="577970"/>
            <a:ext cx="11777932" cy="5995357"/>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　</a:t>
            </a:r>
            <a:r>
              <a:rPr lang="ja-JP" altLang="en-US" sz="6200" dirty="0"/>
              <a:t>私達宗明会の原点は、医療依存度が高すぎて特養に入所できない方を支えたい！との想いから生まれました。必死に日々走り続けて本日に至ります。結果、多くのサービスが生れ、多くの仲間が増え、多くの方と関わることが出来ました。</a:t>
            </a:r>
            <a:endParaRPr lang="en-US" altLang="ja-JP" sz="6200" dirty="0"/>
          </a:p>
          <a:p>
            <a:endParaRPr lang="en-US" altLang="ja-JP" sz="6200" dirty="0"/>
          </a:p>
          <a:p>
            <a:endParaRPr lang="en-US" altLang="ja-JP" sz="6200" dirty="0"/>
          </a:p>
          <a:p>
            <a:r>
              <a:rPr lang="ja-JP" altLang="en-US" sz="6200" dirty="0"/>
              <a:t>　私たちがこれから進むべき道は、ご利用者やご家族・自分たちが関わる全ての方・自分の家族・そして一番大事な自分自身が、宗明会がある事で“</a:t>
            </a:r>
            <a:r>
              <a:rPr lang="ja-JP" altLang="en-US" sz="6200" b="1" dirty="0"/>
              <a:t>しあわせ</a:t>
            </a:r>
            <a:r>
              <a:rPr lang="ja-JP" altLang="en-US" sz="6200" dirty="0"/>
              <a:t>”になっていく状態“</a:t>
            </a:r>
            <a:r>
              <a:rPr lang="ja-JP" altLang="en-US" sz="6200" b="1" dirty="0"/>
              <a:t>しあわせ</a:t>
            </a:r>
            <a:r>
              <a:rPr lang="ja-JP" altLang="en-US" sz="6200" dirty="0"/>
              <a:t>”であること。そんな企業として成長することを強く願い、ぶれないように一番大事な道標にしています。</a:t>
            </a:r>
            <a:endParaRPr lang="en-US" altLang="ja-JP" sz="6200" dirty="0"/>
          </a:p>
          <a:p>
            <a:endParaRPr lang="en-US" altLang="ja-JP" sz="6200" dirty="0"/>
          </a:p>
          <a:p>
            <a:r>
              <a:rPr lang="ja-JP" altLang="en-US" sz="6200" dirty="0"/>
              <a:t>　もちろん“しあわせ”と言っても、人それぞれの価値観があります。皆の思いを大事にしながら、自分も大事にする。難しいことであるからこそ、常に挑戦していく。 </a:t>
            </a:r>
            <a:r>
              <a:rPr lang="ja-JP" altLang="en-US" sz="6200" b="1" dirty="0"/>
              <a:t>“お互いのしあわせの為”に</a:t>
            </a:r>
            <a:r>
              <a:rPr lang="ja-JP" altLang="en-US" sz="6200" dirty="0"/>
              <a:t>。</a:t>
            </a:r>
            <a:endParaRPr lang="en-US" altLang="ja-JP" sz="6200" dirty="0"/>
          </a:p>
          <a:p>
            <a:endParaRPr lang="en-US" altLang="ja-JP" sz="6200" dirty="0"/>
          </a:p>
          <a:p>
            <a:r>
              <a:rPr lang="ja-JP" altLang="en-US" sz="6200" dirty="0"/>
              <a:t>　“今を生きている”　私達だけではなく、</a:t>
            </a:r>
            <a:r>
              <a:rPr lang="en-US" altLang="ja-JP" sz="6200" dirty="0"/>
              <a:t>100</a:t>
            </a:r>
            <a:r>
              <a:rPr lang="ja-JP" altLang="en-US" sz="6200" dirty="0"/>
              <a:t>年先の環境や子や孫・人々や世の中がしあわせである事を願いながら、一歩一歩着実に皆様と共に成長していく企業でありたい。</a:t>
            </a:r>
            <a:endParaRPr lang="en-US" altLang="ja-JP" sz="6200" dirty="0"/>
          </a:p>
          <a:p>
            <a:endParaRPr lang="en-US" altLang="ja-JP" sz="4100" dirty="0"/>
          </a:p>
          <a:p>
            <a:endParaRPr lang="en-US" altLang="ja-JP" sz="4100" dirty="0"/>
          </a:p>
          <a:p>
            <a:pPr algn="ctr"/>
            <a:r>
              <a:rPr lang="ja-JP" altLang="en-US" sz="5900" dirty="0">
                <a:latin typeface="HGP行書体" panose="03000600000000000000" pitchFamily="66" charset="-128"/>
                <a:ea typeface="HGP行書体" panose="03000600000000000000" pitchFamily="66" charset="-128"/>
              </a:rPr>
              <a:t>有限会社宗明会　代表取締役　山田聡</a:t>
            </a:r>
            <a:endParaRPr lang="en-US" altLang="ja-JP" sz="5900" dirty="0">
              <a:latin typeface="HGP行書体" panose="03000600000000000000" pitchFamily="66" charset="-128"/>
              <a:ea typeface="HGP行書体" panose="03000600000000000000" pitchFamily="66"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112" y="5491322"/>
            <a:ext cx="1488058" cy="1334292"/>
          </a:xfrm>
          <a:prstGeom prst="rect">
            <a:avLst/>
          </a:prstGeom>
          <a:ln>
            <a:noFill/>
          </a:ln>
          <a:effectLst>
            <a:softEdge rad="112500"/>
          </a:effectLst>
        </p:spPr>
      </p:pic>
    </p:spTree>
    <p:extLst>
      <p:ext uri="{BB962C8B-B14F-4D97-AF65-F5344CB8AC3E}">
        <p14:creationId xmlns:p14="http://schemas.microsoft.com/office/powerpoint/2010/main" val="1886345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58601"/>
            <a:ext cx="11000429" cy="18547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t>経営理念　：　「感謝」「行動」「思いやり」　</a:t>
            </a:r>
            <a:endParaRPr lang="en-US" altLang="ja-JP" b="1" dirty="0"/>
          </a:p>
          <a:p>
            <a:r>
              <a:rPr lang="ja-JP" altLang="en-US" b="1" dirty="0"/>
              <a:t>　　　　　　　　　３つの情熱を原動力として</a:t>
            </a:r>
            <a:endParaRPr lang="en-US" altLang="ja-JP" b="1" dirty="0"/>
          </a:p>
          <a:p>
            <a:r>
              <a:rPr lang="ja-JP" altLang="en-US" b="1" dirty="0"/>
              <a:t>　　　　　　　　様々な方法で社会に貢献する</a:t>
            </a:r>
            <a:r>
              <a:rPr lang="ja-JP" altLang="en-US" dirty="0"/>
              <a:t>　</a:t>
            </a:r>
          </a:p>
        </p:txBody>
      </p:sp>
      <p:sp>
        <p:nvSpPr>
          <p:cNvPr id="6" name="テキスト ボックス 5"/>
          <p:cNvSpPr txBox="1"/>
          <p:nvPr/>
        </p:nvSpPr>
        <p:spPr>
          <a:xfrm>
            <a:off x="87133" y="1823453"/>
            <a:ext cx="12023511" cy="3816429"/>
          </a:xfrm>
          <a:prstGeom prst="rect">
            <a:avLst/>
          </a:prstGeom>
          <a:noFill/>
        </p:spPr>
        <p:txBody>
          <a:bodyPr wrap="square" rtlCol="0">
            <a:spAutoFit/>
          </a:bodyPr>
          <a:lstStyle/>
          <a:p>
            <a:r>
              <a:rPr kumimoji="1" lang="ja-JP" altLang="en-US" dirty="0"/>
              <a:t>　</a:t>
            </a:r>
            <a:r>
              <a:rPr kumimoji="1" lang="ja-JP" altLang="en-US" sz="1600" dirty="0"/>
              <a:t>経営理念には、法人理念を体現するためにどのような考え方や行いが重要か？そのような意味合いがあります。</a:t>
            </a:r>
            <a:endParaRPr lang="en-US" altLang="ja-JP" sz="1600" dirty="0"/>
          </a:p>
          <a:p>
            <a:r>
              <a:rPr kumimoji="1" lang="ja-JP" altLang="en-US" sz="1600" dirty="0"/>
              <a:t>　</a:t>
            </a:r>
            <a:r>
              <a:rPr lang="en-US" altLang="ja-JP" sz="1600" dirty="0"/>
              <a:t>2025</a:t>
            </a:r>
            <a:r>
              <a:rPr lang="ja-JP" altLang="en-US" sz="1600" dirty="0"/>
              <a:t>年に向けて今まで経験したことのない高齢社会・国の示す地域包括ケアシステムの体現・複雑な社会の課題に対してもうひと工夫して、今まで皆様と積んできた様々な経験を基に、様々な方法で社会を支えて行くために必要なことを文言化しています。</a:t>
            </a:r>
            <a:endParaRPr lang="en-US" altLang="ja-JP" sz="1600" dirty="0"/>
          </a:p>
          <a:p>
            <a:endParaRPr lang="en-US" altLang="ja-JP" sz="1600" dirty="0"/>
          </a:p>
          <a:p>
            <a:r>
              <a:rPr lang="ja-JP" altLang="en-US" dirty="0"/>
              <a:t>　</a:t>
            </a:r>
            <a:r>
              <a:rPr lang="ja-JP" altLang="en-US" b="1" dirty="0"/>
              <a:t>「感謝」</a:t>
            </a:r>
            <a:endParaRPr lang="en-US" altLang="ja-JP" b="1" dirty="0"/>
          </a:p>
          <a:p>
            <a:r>
              <a:rPr lang="ja-JP" altLang="en-US" dirty="0"/>
              <a:t>　　私たちが今まで積ませていただいた経験や存在する様々な仲間・資源に対して、忘れてはいけない原点。</a:t>
            </a:r>
            <a:endParaRPr lang="en-US" altLang="ja-JP" dirty="0"/>
          </a:p>
          <a:p>
            <a:r>
              <a:rPr lang="ja-JP" altLang="en-US" dirty="0"/>
              <a:t>　</a:t>
            </a:r>
            <a:r>
              <a:rPr lang="ja-JP" altLang="en-US" b="1" dirty="0"/>
              <a:t>「行動」</a:t>
            </a:r>
            <a:endParaRPr lang="en-US" altLang="ja-JP" b="1" dirty="0"/>
          </a:p>
          <a:p>
            <a:r>
              <a:rPr lang="ja-JP" altLang="en-US" dirty="0"/>
              <a:t>　私たちにどんな力や強みがあるかを見つめなおし自らを信じ可能性を広げて挑戦していく、行動する事の大切さ。</a:t>
            </a:r>
            <a:endParaRPr lang="en-US" altLang="ja-JP" dirty="0"/>
          </a:p>
          <a:p>
            <a:r>
              <a:rPr lang="ja-JP" altLang="en-US" dirty="0"/>
              <a:t>　</a:t>
            </a:r>
            <a:r>
              <a:rPr lang="ja-JP" altLang="en-US" b="1" dirty="0"/>
              <a:t>「思いやり」</a:t>
            </a:r>
            <a:endParaRPr lang="en-US" altLang="ja-JP" b="1" dirty="0"/>
          </a:p>
          <a:p>
            <a:r>
              <a:rPr lang="ja-JP" altLang="en-US" dirty="0"/>
              <a:t>　　人は助けあいながら生きていくものである。当り前の現実を見つめ、お互いを大事に尊重し慈しむ。　</a:t>
            </a:r>
            <a:endParaRPr lang="en-US" altLang="ja-JP" dirty="0"/>
          </a:p>
          <a:p>
            <a:endParaRPr lang="en-US" altLang="ja-JP" dirty="0"/>
          </a:p>
          <a:p>
            <a:r>
              <a:rPr lang="ja-JP" altLang="en-US" dirty="0"/>
              <a:t>　　</a:t>
            </a:r>
            <a:r>
              <a:rPr lang="en-US" altLang="ja-JP" sz="1600" dirty="0"/>
              <a:t>3</a:t>
            </a:r>
            <a:r>
              <a:rPr lang="ja-JP" altLang="en-US" sz="1600" dirty="0" err="1"/>
              <a:t>つの</a:t>
            </a:r>
            <a:r>
              <a:rPr lang="ja-JP" altLang="en-US" sz="1600" dirty="0"/>
              <a:t>情熱を原動力として様々な方法で、私たちの力を必要とするすべての人々に対して貢献していく。</a:t>
            </a:r>
            <a:endParaRPr lang="en-US" altLang="ja-JP" sz="1600" dirty="0"/>
          </a:p>
          <a:p>
            <a:r>
              <a:rPr lang="ja-JP" altLang="en-US" sz="1600" dirty="0"/>
              <a:t>　その為に日々研鑽しさらに力を付けていくことが必要だと思います。</a:t>
            </a:r>
            <a:endParaRPr lang="en-US" altLang="ja-JP" sz="1600" dirty="0"/>
          </a:p>
          <a:p>
            <a:r>
              <a:rPr lang="ja-JP" altLang="en-US" sz="1600" dirty="0"/>
              <a:t>　そんな社会的責任を経営理念（私たちの使命）としています。</a:t>
            </a:r>
            <a:endParaRPr lang="en-US" altLang="ja-JP" sz="1600"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696" y="579049"/>
            <a:ext cx="1488058" cy="1334292"/>
          </a:xfrm>
          <a:prstGeom prst="rect">
            <a:avLst/>
          </a:prstGeom>
          <a:ln>
            <a:noFill/>
          </a:ln>
          <a:effectLst>
            <a:softEdge rad="112500"/>
          </a:effectLst>
        </p:spPr>
      </p:pic>
      <p:sp>
        <p:nvSpPr>
          <p:cNvPr id="9" name="テキスト ボックス 8"/>
          <p:cNvSpPr txBox="1"/>
          <p:nvPr/>
        </p:nvSpPr>
        <p:spPr>
          <a:xfrm>
            <a:off x="3390195" y="6288657"/>
            <a:ext cx="5417388" cy="461665"/>
          </a:xfrm>
          <a:prstGeom prst="rect">
            <a:avLst/>
          </a:prstGeom>
          <a:noFill/>
        </p:spPr>
        <p:txBody>
          <a:bodyPr wrap="square" rtlCol="0">
            <a:spAutoFit/>
          </a:bodyPr>
          <a:lstStyle/>
          <a:p>
            <a:r>
              <a:rPr kumimoji="1" lang="ja-JP" altLang="en-US" sz="2400" b="1" dirty="0">
                <a:latin typeface="HGP行書体" panose="03000600000000000000" pitchFamily="66" charset="-128"/>
                <a:ea typeface="HGP行書体" panose="03000600000000000000" pitchFamily="66" charset="-128"/>
              </a:rPr>
              <a:t>有限会社宗明会　代表取締役　山田聡</a:t>
            </a:r>
          </a:p>
        </p:txBody>
      </p:sp>
      <p:sp>
        <p:nvSpPr>
          <p:cNvPr id="7" name="テキスト ボックス 6"/>
          <p:cNvSpPr txBox="1"/>
          <p:nvPr/>
        </p:nvSpPr>
        <p:spPr>
          <a:xfrm>
            <a:off x="558880" y="1132659"/>
            <a:ext cx="2993366" cy="276999"/>
          </a:xfrm>
          <a:prstGeom prst="rect">
            <a:avLst/>
          </a:prstGeom>
          <a:noFill/>
        </p:spPr>
        <p:txBody>
          <a:bodyPr wrap="square" rtlCol="0">
            <a:spAutoFit/>
          </a:bodyPr>
          <a:lstStyle/>
          <a:p>
            <a:r>
              <a:rPr kumimoji="1" lang="ja-JP" altLang="en-US" sz="1200" dirty="0"/>
              <a:t>　</a:t>
            </a:r>
            <a:r>
              <a:rPr lang="ja-JP" altLang="en-US" sz="1200" dirty="0"/>
              <a:t>令和元</a:t>
            </a:r>
            <a:r>
              <a:rPr kumimoji="1" lang="ja-JP" altLang="en-US" sz="1200" dirty="0"/>
              <a:t>年　</a:t>
            </a:r>
            <a:r>
              <a:rPr kumimoji="1" lang="en-US" altLang="ja-JP" sz="1200" dirty="0"/>
              <a:t>8</a:t>
            </a:r>
            <a:r>
              <a:rPr kumimoji="1" lang="ja-JP" altLang="en-US" sz="1200" dirty="0"/>
              <a:t>月</a:t>
            </a:r>
            <a:r>
              <a:rPr lang="ja-JP" altLang="en-US" sz="1200" dirty="0"/>
              <a:t>吉</a:t>
            </a:r>
            <a:r>
              <a:rPr kumimoji="1" lang="ja-JP" altLang="en-US" sz="1200" dirty="0"/>
              <a:t>日　</a:t>
            </a:r>
            <a:endParaRPr kumimoji="1" lang="en-US" altLang="ja-JP" sz="1200" dirty="0"/>
          </a:p>
        </p:txBody>
      </p:sp>
      <p:sp>
        <p:nvSpPr>
          <p:cNvPr id="10" name="テキスト ボックス 9"/>
          <p:cNvSpPr txBox="1"/>
          <p:nvPr/>
        </p:nvSpPr>
        <p:spPr>
          <a:xfrm>
            <a:off x="843552" y="670994"/>
            <a:ext cx="5417388" cy="461665"/>
          </a:xfrm>
          <a:prstGeom prst="rect">
            <a:avLst/>
          </a:prstGeom>
          <a:noFill/>
        </p:spPr>
        <p:txBody>
          <a:bodyPr wrap="square" rtlCol="0">
            <a:spAutoFit/>
          </a:bodyPr>
          <a:lstStyle/>
          <a:p>
            <a:r>
              <a:rPr lang="ja-JP" altLang="en-US" sz="2400" b="1" dirty="0">
                <a:latin typeface="HGP行書体" panose="03000600000000000000" pitchFamily="66" charset="-128"/>
                <a:ea typeface="HGP行書体" panose="03000600000000000000" pitchFamily="66" charset="-128"/>
              </a:rPr>
              <a:t>（私たちの使命）</a:t>
            </a:r>
            <a:endParaRPr kumimoji="1" lang="ja-JP" altLang="en-US" sz="2400" b="1" dirty="0">
              <a:latin typeface="HGP行書体" panose="03000600000000000000" pitchFamily="66" charset="-128"/>
              <a:ea typeface="HGP行書体" panose="03000600000000000000" pitchFamily="66" charset="-128"/>
            </a:endParaRPr>
          </a:p>
        </p:txBody>
      </p:sp>
    </p:spTree>
    <p:extLst>
      <p:ext uri="{BB962C8B-B14F-4D97-AF65-F5344CB8AC3E}">
        <p14:creationId xmlns:p14="http://schemas.microsoft.com/office/powerpoint/2010/main" val="2236335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図 10" descr="草, 屋外, 山, フィールド が含まれている画像&#10;&#10;自動的に生成された説明">
            <a:extLst>
              <a:ext uri="{FF2B5EF4-FFF2-40B4-BE49-F238E27FC236}">
                <a16:creationId xmlns:a16="http://schemas.microsoft.com/office/drawing/2014/main" id="{8C6B7E53-0F1B-474C-B0FA-51A91E12E2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4" t="26390" r="956" b="19795"/>
          <a:stretch/>
        </p:blipFill>
        <p:spPr>
          <a:xfrm>
            <a:off x="-53640" y="10"/>
            <a:ext cx="2970445" cy="3383269"/>
          </a:xfrm>
          <a:prstGeom prst="rect">
            <a:avLst/>
          </a:prstGeom>
          <a:ln>
            <a:noFill/>
          </a:ln>
          <a:effectLst>
            <a:softEdge rad="50800"/>
          </a:effectLst>
        </p:spPr>
      </p:pic>
      <p:pic>
        <p:nvPicPr>
          <p:cNvPr id="9" name="図 8" descr="人, 屋外, 男, 民衆 が含まれている画像&#10;&#10;自動的に生成された説明">
            <a:extLst>
              <a:ext uri="{FF2B5EF4-FFF2-40B4-BE49-F238E27FC236}">
                <a16:creationId xmlns:a16="http://schemas.microsoft.com/office/drawing/2014/main" id="{37516CAE-1F37-45AE-B782-5B81C1E74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09" r="-3" b="-3"/>
          <a:stretch/>
        </p:blipFill>
        <p:spPr>
          <a:xfrm>
            <a:off x="6145909" y="9949"/>
            <a:ext cx="2971800" cy="3383268"/>
          </a:xfrm>
          <a:prstGeom prst="rect">
            <a:avLst/>
          </a:prstGeom>
        </p:spPr>
      </p:pic>
      <p:pic>
        <p:nvPicPr>
          <p:cNvPr id="7" name="図 6" descr="人, 建物, 屋外, 男 が含まれている画像&#10;&#10;自動的に生成された説明">
            <a:extLst>
              <a:ext uri="{FF2B5EF4-FFF2-40B4-BE49-F238E27FC236}">
                <a16:creationId xmlns:a16="http://schemas.microsoft.com/office/drawing/2014/main" id="{072946EC-5275-4681-9EC6-62195F47D7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454" t="-570" r="6268" b="570"/>
          <a:stretch/>
        </p:blipFill>
        <p:spPr>
          <a:xfrm>
            <a:off x="9181616" y="-62131"/>
            <a:ext cx="3432278" cy="3455348"/>
          </a:xfrm>
          <a:prstGeom prst="rect">
            <a:avLst/>
          </a:prstGeom>
        </p:spPr>
      </p:pic>
      <p:pic>
        <p:nvPicPr>
          <p:cNvPr id="13" name="図 12" descr="人, 男, 女性, 立つ が含まれている画像&#10;&#10;自動的に生成された説明">
            <a:extLst>
              <a:ext uri="{FF2B5EF4-FFF2-40B4-BE49-F238E27FC236}">
                <a16:creationId xmlns:a16="http://schemas.microsoft.com/office/drawing/2014/main" id="{E0962BE8-9C08-4908-8DFE-9B144359321E}"/>
              </a:ext>
            </a:extLst>
          </p:cNvPr>
          <p:cNvPicPr>
            <a:picLocks noChangeAspect="1"/>
          </p:cNvPicPr>
          <p:nvPr/>
        </p:nvPicPr>
        <p:blipFill rotWithShape="1">
          <a:blip r:embed="rId5">
            <a:extLst>
              <a:ext uri="{28A0092B-C50C-407E-A947-70E740481C1C}">
                <a14:useLocalDpi xmlns:a14="http://schemas.microsoft.com/office/drawing/2010/main" val="0"/>
              </a:ext>
            </a:extLst>
          </a:blip>
          <a:srcRect l="18423" t="21848" r="21794" b="27563"/>
          <a:stretch/>
        </p:blipFill>
        <p:spPr>
          <a:xfrm>
            <a:off x="356152" y="3435828"/>
            <a:ext cx="5486532" cy="3482048"/>
          </a:xfrm>
          <a:prstGeom prst="rect">
            <a:avLst/>
          </a:prstGeom>
          <a:effectLst>
            <a:softEdge rad="38100"/>
          </a:effectLst>
        </p:spPr>
      </p:pic>
      <p:sp>
        <p:nvSpPr>
          <p:cNvPr id="22" name="Rectangle 21">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24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AFFF3001-D859-4350-BAD0-8788A9CEDE27}"/>
              </a:ext>
            </a:extLst>
          </p:cNvPr>
          <p:cNvSpPr>
            <a:spLocks noGrp="1"/>
          </p:cNvSpPr>
          <p:nvPr>
            <p:ph type="title"/>
          </p:nvPr>
        </p:nvSpPr>
        <p:spPr>
          <a:xfrm rot="21394720">
            <a:off x="6144356" y="3651597"/>
            <a:ext cx="5946704" cy="637124"/>
          </a:xfrm>
        </p:spPr>
        <p:txBody>
          <a:bodyPr>
            <a:normAutofit/>
          </a:bodyPr>
          <a:lstStyle/>
          <a:p>
            <a:r>
              <a:rPr lang="ja-JP" altLang="en-US" sz="2800" b="1" dirty="0">
                <a:solidFill>
                  <a:schemeClr val="accent6">
                    <a:lumMod val="60000"/>
                    <a:lumOff val="40000"/>
                  </a:schemeClr>
                </a:solidFill>
              </a:rPr>
              <a:t>「　</a:t>
            </a:r>
            <a:r>
              <a:rPr lang="ja-JP" altLang="en-US" sz="3600" b="1" dirty="0">
                <a:solidFill>
                  <a:schemeClr val="accent6">
                    <a:lumMod val="60000"/>
                    <a:lumOff val="40000"/>
                  </a:schemeClr>
                </a:solidFill>
              </a:rPr>
              <a:t>けやき</a:t>
            </a:r>
            <a:r>
              <a:rPr lang="ja-JP" altLang="en-US" sz="2800" b="1" dirty="0">
                <a:solidFill>
                  <a:schemeClr val="accent6">
                    <a:lumMod val="60000"/>
                    <a:lumOff val="40000"/>
                  </a:schemeClr>
                </a:solidFill>
              </a:rPr>
              <a:t>　“竹垣”　プロジェクト！！」</a:t>
            </a:r>
            <a:endParaRPr kumimoji="1" lang="ja-JP" altLang="en-US" sz="2800" b="1" dirty="0">
              <a:solidFill>
                <a:schemeClr val="accent6">
                  <a:lumMod val="60000"/>
                  <a:lumOff val="40000"/>
                </a:schemeClr>
              </a:solidFill>
            </a:endParaRPr>
          </a:p>
        </p:txBody>
      </p:sp>
      <p:sp>
        <p:nvSpPr>
          <p:cNvPr id="14" name="テキスト ボックス 13">
            <a:extLst>
              <a:ext uri="{FF2B5EF4-FFF2-40B4-BE49-F238E27FC236}">
                <a16:creationId xmlns:a16="http://schemas.microsoft.com/office/drawing/2014/main" id="{D70A45C1-9166-4F06-A759-15B114367360}"/>
              </a:ext>
            </a:extLst>
          </p:cNvPr>
          <p:cNvSpPr txBox="1"/>
          <p:nvPr/>
        </p:nvSpPr>
        <p:spPr>
          <a:xfrm>
            <a:off x="6310938" y="4392192"/>
            <a:ext cx="575152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　利用者さんと協力し、無機質な鉄の柵に、“竹垣”風の</a:t>
            </a:r>
            <a:endParaRPr kumimoji="1" lang="en-US" altLang="ja-JP"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飾りをしよう！！ってイベント</a:t>
            </a:r>
            <a:r>
              <a:rPr kumimoji="1" lang="en-US" altLang="ja-JP"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(^_-)-☆</a:t>
            </a:r>
            <a:r>
              <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ナイスアイデア！</a:t>
            </a:r>
            <a:endParaRPr kumimoji="1" lang="en-US" altLang="ja-JP"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　山麓線道向かいの、家主さんが手を焼いている竹をもらい受け、利用者さん達と加工と施工。時間はかかりそうですが素晴らしい景色を期待しています！！</a:t>
            </a:r>
          </a:p>
        </p:txBody>
      </p:sp>
      <p:pic>
        <p:nvPicPr>
          <p:cNvPr id="5" name="コンテンツ プレースホルダー 4" descr="人, テーブル, 男, 若い が含まれている画像&#10;&#10;自動的に生成された説明">
            <a:extLst>
              <a:ext uri="{FF2B5EF4-FFF2-40B4-BE49-F238E27FC236}">
                <a16:creationId xmlns:a16="http://schemas.microsoft.com/office/drawing/2014/main" id="{B069FF98-CFF7-44A5-949D-0F4F078703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25" r="1204" b="4"/>
          <a:stretch/>
        </p:blipFill>
        <p:spPr>
          <a:xfrm>
            <a:off x="3387179" y="1688763"/>
            <a:ext cx="2242459" cy="1734314"/>
          </a:xfrm>
          <a:prstGeom prst="rect">
            <a:avLst/>
          </a:prstGeom>
          <a:ln>
            <a:noFill/>
          </a:ln>
          <a:effectLst>
            <a:softEdge rad="50800"/>
          </a:effectLst>
        </p:spPr>
      </p:pic>
      <p:sp>
        <p:nvSpPr>
          <p:cNvPr id="15" name="テキスト ボックス 14">
            <a:extLst>
              <a:ext uri="{FF2B5EF4-FFF2-40B4-BE49-F238E27FC236}">
                <a16:creationId xmlns:a16="http://schemas.microsoft.com/office/drawing/2014/main" id="{3C892061-C8C5-4B6F-AA3A-FE43159EFA84}"/>
              </a:ext>
            </a:extLst>
          </p:cNvPr>
          <p:cNvSpPr txBox="1"/>
          <p:nvPr/>
        </p:nvSpPr>
        <p:spPr>
          <a:xfrm rot="21304041">
            <a:off x="7401571" y="6201625"/>
            <a:ext cx="48082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HGP行書体" panose="03000600000000000000" pitchFamily="66" charset="-128"/>
                <a:ea typeface="HGP行書体" panose="03000600000000000000" pitchFamily="66" charset="-128"/>
                <a:cs typeface="+mn-cs"/>
              </a:rPr>
              <a:t>2020</a:t>
            </a:r>
            <a:r>
              <a:rPr kumimoji="1" lang="ja-JP" altLang="en-US" sz="2000" b="1" i="0" u="none" strike="noStrike" kern="1200" cap="none" spc="0" normalizeH="0" baseline="0" noProof="0" dirty="0">
                <a:ln>
                  <a:noFill/>
                </a:ln>
                <a:solidFill>
                  <a:prstClr val="white"/>
                </a:solidFill>
                <a:effectLst/>
                <a:uLnTx/>
                <a:uFillTx/>
                <a:latin typeface="HGP行書体" panose="03000600000000000000" pitchFamily="66" charset="-128"/>
                <a:ea typeface="HGP行書体" panose="03000600000000000000" pitchFamily="66" charset="-128"/>
                <a:cs typeface="+mn-cs"/>
              </a:rPr>
              <a:t>年</a:t>
            </a:r>
            <a:r>
              <a:rPr kumimoji="1" lang="en-US" altLang="ja-JP" sz="2000" b="1" i="0" u="none" strike="noStrike" kern="1200" cap="none" spc="0" normalizeH="0" baseline="0" noProof="0" dirty="0">
                <a:ln>
                  <a:noFill/>
                </a:ln>
                <a:solidFill>
                  <a:prstClr val="white"/>
                </a:solidFill>
                <a:effectLst/>
                <a:uLnTx/>
                <a:uFillTx/>
                <a:latin typeface="HGP行書体" panose="03000600000000000000" pitchFamily="66" charset="-128"/>
                <a:ea typeface="HGP行書体" panose="03000600000000000000" pitchFamily="66" charset="-128"/>
                <a:cs typeface="+mn-cs"/>
              </a:rPr>
              <a:t>6</a:t>
            </a:r>
            <a:r>
              <a:rPr kumimoji="1" lang="ja-JP" altLang="en-US" sz="2000" b="1" i="0" u="none" strike="noStrike" kern="1200" cap="none" spc="0" normalizeH="0" baseline="0" noProof="0" dirty="0">
                <a:ln>
                  <a:noFill/>
                </a:ln>
                <a:solidFill>
                  <a:prstClr val="white"/>
                </a:solidFill>
                <a:effectLst/>
                <a:uLnTx/>
                <a:uFillTx/>
                <a:latin typeface="HGP行書体" panose="03000600000000000000" pitchFamily="66" charset="-128"/>
                <a:ea typeface="HGP行書体" panose="03000600000000000000" pitchFamily="66" charset="-128"/>
                <a:cs typeface="+mn-cs"/>
              </a:rPr>
              <a:t>月吉日　　見岳荘グループ　けやき</a:t>
            </a:r>
          </a:p>
        </p:txBody>
      </p:sp>
      <p:pic>
        <p:nvPicPr>
          <p:cNvPr id="19" name="図 18" descr="道路, 屋外, ストリート, 座る が含まれている画像&#10;&#10;自動的に生成された説明">
            <a:extLst>
              <a:ext uri="{FF2B5EF4-FFF2-40B4-BE49-F238E27FC236}">
                <a16:creationId xmlns:a16="http://schemas.microsoft.com/office/drawing/2014/main" id="{CC03D1CE-865D-43A6-BF30-D583264CB2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22" r="4622" b="23044"/>
          <a:stretch/>
        </p:blipFill>
        <p:spPr>
          <a:xfrm>
            <a:off x="2968790" y="43974"/>
            <a:ext cx="3097366" cy="1662414"/>
          </a:xfrm>
          <a:prstGeom prst="rect">
            <a:avLst/>
          </a:prstGeom>
        </p:spPr>
      </p:pic>
      <p:pic>
        <p:nvPicPr>
          <p:cNvPr id="28" name="図 27" descr="動物, 座る, 鳥, 小さい が含まれている画像&#10;&#10;自動的に生成された説明">
            <a:extLst>
              <a:ext uri="{FF2B5EF4-FFF2-40B4-BE49-F238E27FC236}">
                <a16:creationId xmlns:a16="http://schemas.microsoft.com/office/drawing/2014/main" id="{B8DB4DD8-32BB-4F4D-852F-78DA38A815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823" r="16657"/>
          <a:stretch/>
        </p:blipFill>
        <p:spPr>
          <a:xfrm>
            <a:off x="5931864" y="6193947"/>
            <a:ext cx="1369430" cy="604420"/>
          </a:xfrm>
          <a:prstGeom prst="ellipse">
            <a:avLst/>
          </a:prstGeom>
          <a:ln>
            <a:noFill/>
          </a:ln>
          <a:effectLst>
            <a:softEdge rad="38100"/>
          </a:effectLst>
        </p:spPr>
      </p:pic>
    </p:spTree>
    <p:extLst>
      <p:ext uri="{BB962C8B-B14F-4D97-AF65-F5344CB8AC3E}">
        <p14:creationId xmlns:p14="http://schemas.microsoft.com/office/powerpoint/2010/main" val="400281654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0341" y="2604828"/>
            <a:ext cx="3112613" cy="1873165"/>
          </a:xfrm>
          <a:prstGeom prst="rect">
            <a:avLst/>
          </a:prstGeom>
        </p:spPr>
      </p:pic>
      <p:pic>
        <p:nvPicPr>
          <p:cNvPr id="40" name="図 3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871660" y="3384983"/>
            <a:ext cx="2565827" cy="1799086"/>
          </a:xfrm>
          <a:prstGeom prst="rect">
            <a:avLst/>
          </a:prstGeom>
          <a:ln>
            <a:noFill/>
          </a:ln>
          <a:effectLst>
            <a:softEdge rad="112500"/>
          </a:effectLst>
        </p:spPr>
      </p:pic>
      <p:sp>
        <p:nvSpPr>
          <p:cNvPr id="38" name="正方形/長方形 37"/>
          <p:cNvSpPr/>
          <p:nvPr/>
        </p:nvSpPr>
        <p:spPr>
          <a:xfrm>
            <a:off x="8861258" y="1758859"/>
            <a:ext cx="3282507" cy="4500881"/>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楕円 23"/>
          <p:cNvSpPr/>
          <p:nvPr/>
        </p:nvSpPr>
        <p:spPr>
          <a:xfrm>
            <a:off x="117838" y="3354343"/>
            <a:ext cx="4996939" cy="2908371"/>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sp>
        <p:nvSpPr>
          <p:cNvPr id="21" name="楕円 20"/>
          <p:cNvSpPr/>
          <p:nvPr/>
        </p:nvSpPr>
        <p:spPr>
          <a:xfrm>
            <a:off x="5334516" y="3384983"/>
            <a:ext cx="3378804" cy="3473017"/>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4" name="図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9201" t="11053" b="23267"/>
          <a:stretch/>
        </p:blipFill>
        <p:spPr>
          <a:xfrm>
            <a:off x="2566733" y="3576797"/>
            <a:ext cx="2352298" cy="1429968"/>
          </a:xfrm>
          <a:prstGeom prst="rect">
            <a:avLst/>
          </a:prstGeom>
          <a:ln>
            <a:noFill/>
          </a:ln>
          <a:effectLst>
            <a:softEdge rad="112500"/>
          </a:effectLst>
        </p:spPr>
      </p:pic>
      <p:sp>
        <p:nvSpPr>
          <p:cNvPr id="2" name="タイトル 1"/>
          <p:cNvSpPr>
            <a:spLocks noGrp="1"/>
          </p:cNvSpPr>
          <p:nvPr>
            <p:ph type="title"/>
          </p:nvPr>
        </p:nvSpPr>
        <p:spPr>
          <a:xfrm>
            <a:off x="3210848" y="141897"/>
            <a:ext cx="8985880" cy="1049235"/>
          </a:xfrm>
          <a:noFill/>
        </p:spPr>
        <p:txBody>
          <a:bodyPr>
            <a:normAutofit fontScale="90000"/>
          </a:bodyPr>
          <a:lstStyle/>
          <a:p>
            <a:r>
              <a:rPr lang="ja-JP" altLang="en-US" b="1" dirty="0"/>
              <a:t>　</a:t>
            </a:r>
            <a:r>
              <a:rPr lang="ja-JP" altLang="en-US" sz="3600" b="1" dirty="0"/>
              <a:t>☆退院される方へ☆</a:t>
            </a:r>
            <a:br>
              <a:rPr kumimoji="1" lang="en-US" altLang="ja-JP" sz="3600" dirty="0"/>
            </a:br>
            <a:r>
              <a:rPr kumimoji="1" lang="ja-JP" altLang="en-US" sz="36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rPr>
              <a:t>～退院後の介護にお悩みでしたら　　　私たちが</a:t>
            </a:r>
            <a:br>
              <a:rPr kumimoji="1" lang="en-US" altLang="ja-JP" sz="36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rPr>
            </a:br>
            <a:r>
              <a:rPr kumimoji="1" lang="ja-JP" altLang="en-US" sz="36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rPr>
              <a:t>　　　　　　</a:t>
            </a:r>
            <a:r>
              <a:rPr lang="ja-JP" altLang="en-US" sz="36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rPr>
              <a:t>安曇野の在宅介護事業所をご案内します</a:t>
            </a:r>
            <a:endParaRPr kumimoji="1" lang="ja-JP" altLang="en-US" sz="40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endParaRPr>
          </a:p>
        </p:txBody>
      </p:sp>
      <p:sp>
        <p:nvSpPr>
          <p:cNvPr id="5" name="テキスト ボックス 4"/>
          <p:cNvSpPr txBox="1"/>
          <p:nvPr/>
        </p:nvSpPr>
        <p:spPr>
          <a:xfrm>
            <a:off x="4815645" y="1319267"/>
            <a:ext cx="44411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見岳荘～けやき～</a:t>
            </a:r>
            <a:r>
              <a:rPr kumimoji="1" lang="ja-JP" altLang="en-US" sz="1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（小規模多機能）</a:t>
            </a:r>
            <a:endParaRPr kumimoji="1" lang="ja-JP" altLang="en-US"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p:txBody>
      </p:sp>
      <p:sp>
        <p:nvSpPr>
          <p:cNvPr id="6" name="テキスト ボックス 5"/>
          <p:cNvSpPr txBox="1"/>
          <p:nvPr/>
        </p:nvSpPr>
        <p:spPr>
          <a:xfrm>
            <a:off x="891872" y="4468351"/>
            <a:ext cx="3982220" cy="1261884"/>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見岳荘　</a:t>
            </a:r>
            <a:endParaRPr kumimoji="1" lang="en-US" altLang="ja-JP"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～竹庵～</a:t>
            </a:r>
            <a:r>
              <a:rPr kumimoji="1" lang="ja-JP" altLang="en-US"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（ちくあん）</a:t>
            </a:r>
            <a:endParaRPr kumimoji="1" lang="en-US" altLang="ja-JP"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小規模多機能サテライト</a:t>
            </a:r>
            <a:endParaRPr kumimoji="1" lang="en-US" altLang="ja-JP"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Meiryo UI" panose="020B0604030504040204" pitchFamily="50" charset="-128"/>
                <a:ea typeface="Meiryo UI" panose="020B0604030504040204" pitchFamily="50" charset="-128"/>
                <a:cs typeface="+mn-cs"/>
              </a:rPr>
              <a:t>堀金三田や三郷小倉を中心に生活を支えます。</a:t>
            </a:r>
            <a:endParaRPr kumimoji="1" lang="en-US" altLang="ja-JP"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p:txBody>
      </p:sp>
      <p:sp>
        <p:nvSpPr>
          <p:cNvPr id="7" name="テキスト ボックス 6"/>
          <p:cNvSpPr txBox="1"/>
          <p:nvPr/>
        </p:nvSpPr>
        <p:spPr>
          <a:xfrm>
            <a:off x="4992484" y="4863366"/>
            <a:ext cx="4097768" cy="15081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見岳荘　</a:t>
            </a:r>
            <a:r>
              <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err="1">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はな</a:t>
            </a: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みずき</a:t>
            </a:r>
            <a:r>
              <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通いと訪問機能をメイン</a:t>
            </a:r>
            <a:r>
              <a:rPr kumimoji="1" lang="ja-JP" altLang="en-US"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に</a:t>
            </a:r>
            <a:endParaRPr kumimoji="1" lang="en-US" altLang="ja-JP"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豊科成相区、堀金中下堀、</a:t>
            </a:r>
            <a:endParaRPr kumimoji="1" lang="en-US" altLang="ja-JP"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三郷中萱駅付近を支えます。</a:t>
            </a:r>
            <a:endParaRPr kumimoji="1" lang="en-US" altLang="ja-JP"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街中なので、気軽に寄って</a:t>
            </a:r>
            <a:endParaRPr kumimoji="1" lang="en-US" altLang="ja-JP"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もらえるサロンも開催中</a:t>
            </a:r>
            <a:endParaRPr kumimoji="1" lang="en-US" altLang="ja-JP" sz="12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9" name="図 8"/>
          <p:cNvPicPr>
            <a:picLocks noChangeAspect="1"/>
          </p:cNvPicPr>
          <p:nvPr/>
        </p:nvPicPr>
        <p:blipFill rotWithShape="1">
          <a:blip r:embed="rId7" cstate="print">
            <a:extLst>
              <a:ext uri="{28A0092B-C50C-407E-A947-70E740481C1C}">
                <a14:useLocalDpi xmlns:a14="http://schemas.microsoft.com/office/drawing/2010/main" val="0"/>
              </a:ext>
            </a:extLst>
          </a:blip>
          <a:srcRect l="13031" r="12301" b="6554"/>
          <a:stretch/>
        </p:blipFill>
        <p:spPr>
          <a:xfrm>
            <a:off x="431860" y="539487"/>
            <a:ext cx="1342047" cy="988191"/>
          </a:xfrm>
          <a:prstGeom prst="rect">
            <a:avLst/>
          </a:prstGeom>
        </p:spPr>
      </p:pic>
      <p:sp>
        <p:nvSpPr>
          <p:cNvPr id="3" name="正方形/長方形 2"/>
          <p:cNvSpPr/>
          <p:nvPr/>
        </p:nvSpPr>
        <p:spPr>
          <a:xfrm>
            <a:off x="1338996" y="299623"/>
            <a:ext cx="1166646" cy="3996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病　院</a:t>
            </a:r>
          </a:p>
        </p:txBody>
      </p:sp>
      <p:pic>
        <p:nvPicPr>
          <p:cNvPr id="20" name="図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03" y="74634"/>
            <a:ext cx="709286" cy="783150"/>
          </a:xfrm>
          <a:prstGeom prst="rect">
            <a:avLst/>
          </a:prstGeom>
        </p:spPr>
      </p:pic>
      <p:pic>
        <p:nvPicPr>
          <p:cNvPr id="17" name="図 16"/>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7347" b="15182"/>
          <a:stretch/>
        </p:blipFill>
        <p:spPr>
          <a:xfrm>
            <a:off x="5352397" y="1727413"/>
            <a:ext cx="2763699" cy="1601498"/>
          </a:xfrm>
          <a:prstGeom prst="rect">
            <a:avLst/>
          </a:prstGeom>
          <a:ln>
            <a:noFill/>
          </a:ln>
          <a:effectLst>
            <a:outerShdw blurRad="190500" algn="tl" rotWithShape="0">
              <a:srgbClr val="000000">
                <a:alpha val="70000"/>
              </a:srgbClr>
            </a:outerShdw>
          </a:effectLst>
        </p:spPr>
      </p:pic>
      <p:sp>
        <p:nvSpPr>
          <p:cNvPr id="13" name="四角形: 角を丸くする 12"/>
          <p:cNvSpPr/>
          <p:nvPr/>
        </p:nvSpPr>
        <p:spPr>
          <a:xfrm>
            <a:off x="5944734" y="6642266"/>
            <a:ext cx="2124552" cy="211655"/>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399-8205</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豊科</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4701—6</a:t>
            </a:r>
            <a:endPar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正方形/長方形 14"/>
          <p:cNvSpPr/>
          <p:nvPr/>
        </p:nvSpPr>
        <p:spPr>
          <a:xfrm>
            <a:off x="49754" y="5993143"/>
            <a:ext cx="5720250" cy="8478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有限会社宗明会では、訪問看護・訪問介護・居宅介護支援各事業・小規模多機能と連動し、</a:t>
            </a:r>
            <a:r>
              <a:rPr kumimoji="1" lang="ja-JP" altLang="en-US" sz="1400" b="1" i="0" u="sng"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利用者やご家族が</a:t>
            </a: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“病院から退院”のタイミングで施設やケアマネさん探しで</a:t>
            </a:r>
            <a:r>
              <a:rPr kumimoji="1" lang="ja-JP" altLang="en-US" sz="1400" b="1" i="0" u="sng"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複数事業所へ電話をせざるを得ない事態を防ぎたい</a:t>
            </a:r>
            <a:r>
              <a:rPr kumimoji="1" lang="ja-JP" altLang="en-US" sz="1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a:t>
            </a:r>
            <a:endParaRPr kumimoji="1" lang="en-US" altLang="ja-JP" sz="1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私たちが適切な事業所へお繋ぎします。</a:t>
            </a:r>
            <a:endPar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sp>
        <p:nvSpPr>
          <p:cNvPr id="27" name="テキスト ボックス 26"/>
          <p:cNvSpPr txBox="1"/>
          <p:nvPr/>
        </p:nvSpPr>
        <p:spPr>
          <a:xfrm>
            <a:off x="202122" y="1532874"/>
            <a:ext cx="4313223"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けやきは訪問看護師と連携　⇒</a:t>
            </a:r>
            <a:endParaRPr kumimoji="1" lang="en-US" altLang="ja-JP"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a:t>
            </a:r>
            <a:r>
              <a:rPr kumimoji="1" lang="ja-JP" altLang="en-US" sz="20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病院退院直後の方に泊まって頂き・・</a:t>
            </a:r>
            <a:endParaRPr kumimoji="1" lang="en-US" altLang="ja-JP" sz="20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E48312">
                    <a:lumMod val="20000"/>
                    <a:lumOff val="80000"/>
                  </a:srgbClr>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E48312">
                    <a:lumMod val="20000"/>
                    <a:lumOff val="80000"/>
                  </a:srgbClr>
                </a:solidFill>
                <a:effectLst/>
                <a:uLnTx/>
                <a:uFillTx/>
                <a:latin typeface="Calibri" panose="020F0502020204030204"/>
                <a:ea typeface="ＭＳ Ｐゴシック" panose="020B0600070205080204" pitchFamily="50" charset="-128"/>
                <a:cs typeface="+mn-cs"/>
              </a:rPr>
              <a:t>　</a:t>
            </a:r>
          </a:p>
        </p:txBody>
      </p:sp>
      <p:sp>
        <p:nvSpPr>
          <p:cNvPr id="14" name="四角形: 角を丸くする 13"/>
          <p:cNvSpPr/>
          <p:nvPr/>
        </p:nvSpPr>
        <p:spPr>
          <a:xfrm>
            <a:off x="229041" y="5667302"/>
            <a:ext cx="2698653" cy="30079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399-8212</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安曇野市堀金三田</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964—3</a:t>
            </a:r>
            <a:endPar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四角形: 角を丸くする 17"/>
          <p:cNvSpPr/>
          <p:nvPr/>
        </p:nvSpPr>
        <p:spPr>
          <a:xfrm>
            <a:off x="4292750" y="2147473"/>
            <a:ext cx="1248216" cy="321688"/>
          </a:xfrm>
          <a:prstGeom prst="round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通　い</a:t>
            </a:r>
          </a:p>
        </p:txBody>
      </p:sp>
      <p:sp>
        <p:nvSpPr>
          <p:cNvPr id="25" name="四角形: 角を丸くする 24"/>
          <p:cNvSpPr/>
          <p:nvPr/>
        </p:nvSpPr>
        <p:spPr>
          <a:xfrm>
            <a:off x="4292750" y="2510196"/>
            <a:ext cx="1244586" cy="311776"/>
          </a:xfrm>
          <a:prstGeom prst="roundRect">
            <a:avLst/>
          </a:prstGeom>
          <a:solidFill>
            <a:schemeClr val="accent1">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☆泊まり</a:t>
            </a:r>
          </a:p>
        </p:txBody>
      </p:sp>
      <p:sp>
        <p:nvSpPr>
          <p:cNvPr id="26" name="四角形: 角を丸くする 25"/>
          <p:cNvSpPr/>
          <p:nvPr/>
        </p:nvSpPr>
        <p:spPr>
          <a:xfrm>
            <a:off x="4292750" y="2854006"/>
            <a:ext cx="964147" cy="311776"/>
          </a:xfrm>
          <a:prstGeom prst="round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訪　問</a:t>
            </a:r>
          </a:p>
        </p:txBody>
      </p:sp>
      <p:sp>
        <p:nvSpPr>
          <p:cNvPr id="28" name="四角形: 角を丸くする 27"/>
          <p:cNvSpPr/>
          <p:nvPr/>
        </p:nvSpPr>
        <p:spPr>
          <a:xfrm>
            <a:off x="5230639" y="4288682"/>
            <a:ext cx="1146876" cy="311776"/>
          </a:xfrm>
          <a:prstGeom prst="round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訪　問</a:t>
            </a:r>
          </a:p>
        </p:txBody>
      </p:sp>
      <p:sp>
        <p:nvSpPr>
          <p:cNvPr id="29" name="四角形: 角を丸くする 28"/>
          <p:cNvSpPr/>
          <p:nvPr/>
        </p:nvSpPr>
        <p:spPr>
          <a:xfrm>
            <a:off x="5230639" y="3944004"/>
            <a:ext cx="1146876" cy="286314"/>
          </a:xfrm>
          <a:prstGeom prst="round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通　い</a:t>
            </a:r>
          </a:p>
        </p:txBody>
      </p:sp>
      <p:sp>
        <p:nvSpPr>
          <p:cNvPr id="30" name="四角形: 角を丸くする 29"/>
          <p:cNvSpPr/>
          <p:nvPr/>
        </p:nvSpPr>
        <p:spPr>
          <a:xfrm>
            <a:off x="1578369" y="3554151"/>
            <a:ext cx="1034715" cy="321688"/>
          </a:xfrm>
          <a:prstGeom prst="round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通　い</a:t>
            </a:r>
          </a:p>
        </p:txBody>
      </p:sp>
      <p:sp>
        <p:nvSpPr>
          <p:cNvPr id="31" name="四角形: 角を丸くする 30"/>
          <p:cNvSpPr/>
          <p:nvPr/>
        </p:nvSpPr>
        <p:spPr>
          <a:xfrm>
            <a:off x="1578368" y="3899423"/>
            <a:ext cx="1034715" cy="311776"/>
          </a:xfrm>
          <a:prstGeom prst="roundRect">
            <a:avLst/>
          </a:prstGeom>
          <a:solidFill>
            <a:schemeClr val="accent1">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泊まり</a:t>
            </a:r>
          </a:p>
        </p:txBody>
      </p:sp>
      <p:sp>
        <p:nvSpPr>
          <p:cNvPr id="12" name="矢印: 右 11"/>
          <p:cNvSpPr/>
          <p:nvPr/>
        </p:nvSpPr>
        <p:spPr>
          <a:xfrm rot="8324535" flipV="1">
            <a:off x="4425400" y="3441675"/>
            <a:ext cx="1238403" cy="443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32" name="Picture 2" descr="「kaigoinn irasuto」の画像検索結果"/>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354"/>
          <a:stretch/>
        </p:blipFill>
        <p:spPr bwMode="auto">
          <a:xfrm>
            <a:off x="426046" y="4312200"/>
            <a:ext cx="700029" cy="769885"/>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64158" y="2215929"/>
            <a:ext cx="4359851"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退院後</a:t>
            </a:r>
            <a:r>
              <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週間～</a:t>
            </a:r>
            <a:r>
              <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か月程度の泊り利用で</a:t>
            </a:r>
            <a:endPar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介護員と看護師でお身体の様子を看ながら</a:t>
            </a:r>
            <a:endPar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徐々に自宅へ帰るお手伝いができます</a:t>
            </a:r>
          </a:p>
        </p:txBody>
      </p:sp>
      <p:sp>
        <p:nvSpPr>
          <p:cNvPr id="11" name="矢印: 右 10"/>
          <p:cNvSpPr/>
          <p:nvPr/>
        </p:nvSpPr>
        <p:spPr>
          <a:xfrm rot="5400000">
            <a:off x="6434458" y="3188135"/>
            <a:ext cx="703649" cy="481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テキスト ボックス 34"/>
          <p:cNvSpPr txBox="1"/>
          <p:nvPr/>
        </p:nvSpPr>
        <p:spPr>
          <a:xfrm>
            <a:off x="8811479" y="4320748"/>
            <a:ext cx="3370027"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今まで通っていた　</a:t>
            </a:r>
            <a:endPar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デイサービス等へ</a:t>
            </a:r>
            <a:endParaRPr kumimoji="1" lang="en-US" altLang="ja-JP"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人間関係は一昼夜では築けないもの。回復後は馴染みのケアマネジャーや訪問介護・デイサービスに</a:t>
            </a:r>
            <a:r>
              <a:rPr kumimoji="1" lang="ja-JP" altLang="en-US" sz="16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復活もできます</a:t>
            </a:r>
            <a:r>
              <a:rPr kumimoji="1" lang="ja-JP" altLang="en-US" sz="16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endParaRPr kumimoji="1" lang="en-US" altLang="ja-JP" sz="16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p:txBody>
      </p:sp>
      <p:sp>
        <p:nvSpPr>
          <p:cNvPr id="36" name="吹き出し: 円形 35"/>
          <p:cNvSpPr/>
          <p:nvPr/>
        </p:nvSpPr>
        <p:spPr>
          <a:xfrm rot="493495">
            <a:off x="9612938" y="1419128"/>
            <a:ext cx="2689804" cy="909206"/>
          </a:xfrm>
          <a:prstGeom prst="wedgeEllipseCallout">
            <a:avLst>
              <a:gd name="adj1" fmla="val -15117"/>
              <a:gd name="adj2" fmla="val 64286"/>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「体調良くなったから、前の事業所へ戻ろう！」</a:t>
            </a:r>
          </a:p>
        </p:txBody>
      </p:sp>
      <p:sp>
        <p:nvSpPr>
          <p:cNvPr id="39" name="テキスト ボックス 38"/>
          <p:cNvSpPr txBox="1"/>
          <p:nvPr/>
        </p:nvSpPr>
        <p:spPr>
          <a:xfrm>
            <a:off x="9051203" y="2327844"/>
            <a:ext cx="29129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他法人や事業所とも連携</a:t>
            </a:r>
          </a:p>
        </p:txBody>
      </p:sp>
      <p:sp>
        <p:nvSpPr>
          <p:cNvPr id="41" name="四角形: 角を丸くする 40">
            <a:extLst>
              <a:ext uri="{FF2B5EF4-FFF2-40B4-BE49-F238E27FC236}">
                <a16:creationId xmlns:a16="http://schemas.microsoft.com/office/drawing/2014/main" id="{CC16D5A9-3707-43C4-9AEB-B78615491852}"/>
              </a:ext>
            </a:extLst>
          </p:cNvPr>
          <p:cNvSpPr/>
          <p:nvPr/>
        </p:nvSpPr>
        <p:spPr>
          <a:xfrm>
            <a:off x="1545962" y="4234388"/>
            <a:ext cx="1098669" cy="311776"/>
          </a:xfrm>
          <a:prstGeom prst="round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訪　問</a:t>
            </a:r>
          </a:p>
        </p:txBody>
      </p:sp>
      <p:sp>
        <p:nvSpPr>
          <p:cNvPr id="42" name="四角形: 角を丸くする 41">
            <a:extLst>
              <a:ext uri="{FF2B5EF4-FFF2-40B4-BE49-F238E27FC236}">
                <a16:creationId xmlns:a16="http://schemas.microsoft.com/office/drawing/2014/main" id="{82466B7A-81AD-4C33-943D-5B4634E3AFD2}"/>
              </a:ext>
            </a:extLst>
          </p:cNvPr>
          <p:cNvSpPr/>
          <p:nvPr/>
        </p:nvSpPr>
        <p:spPr>
          <a:xfrm>
            <a:off x="5317020" y="4635247"/>
            <a:ext cx="1034715" cy="311776"/>
          </a:xfrm>
          <a:prstGeom prst="roundRect">
            <a:avLst/>
          </a:prstGeom>
          <a:solidFill>
            <a:schemeClr val="accent1">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泊まり</a:t>
            </a:r>
          </a:p>
        </p:txBody>
      </p:sp>
      <p:sp>
        <p:nvSpPr>
          <p:cNvPr id="8" name="テキスト ボックス 7">
            <a:extLst>
              <a:ext uri="{FF2B5EF4-FFF2-40B4-BE49-F238E27FC236}">
                <a16:creationId xmlns:a16="http://schemas.microsoft.com/office/drawing/2014/main" id="{637DC341-E016-4E62-99A6-D300F63646AD}"/>
              </a:ext>
            </a:extLst>
          </p:cNvPr>
          <p:cNvSpPr txBox="1"/>
          <p:nvPr/>
        </p:nvSpPr>
        <p:spPr>
          <a:xfrm>
            <a:off x="8094232" y="6294526"/>
            <a:ext cx="40977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連絡先：</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0263—88—3681</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山田豊　　諌山美絵　　山田きく美　まで</a:t>
            </a:r>
          </a:p>
        </p:txBody>
      </p:sp>
      <p:sp>
        <p:nvSpPr>
          <p:cNvPr id="16" name="矢印: 右 15">
            <a:extLst>
              <a:ext uri="{FF2B5EF4-FFF2-40B4-BE49-F238E27FC236}">
                <a16:creationId xmlns:a16="http://schemas.microsoft.com/office/drawing/2014/main" id="{E72CB612-4953-4AAB-9936-D4F51F04D109}"/>
              </a:ext>
            </a:extLst>
          </p:cNvPr>
          <p:cNvSpPr/>
          <p:nvPr/>
        </p:nvSpPr>
        <p:spPr>
          <a:xfrm rot="763161">
            <a:off x="1675368" y="999518"/>
            <a:ext cx="3422996" cy="610223"/>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退院直後はまずこちらで“泊り”</a:t>
            </a:r>
          </a:p>
        </p:txBody>
      </p:sp>
      <p:sp>
        <p:nvSpPr>
          <p:cNvPr id="10" name="テキスト ボックス 9">
            <a:extLst>
              <a:ext uri="{FF2B5EF4-FFF2-40B4-BE49-F238E27FC236}">
                <a16:creationId xmlns:a16="http://schemas.microsoft.com/office/drawing/2014/main" id="{C5DF51A0-93BF-4C83-A0DB-AFD75A19E1A9}"/>
              </a:ext>
            </a:extLst>
          </p:cNvPr>
          <p:cNvSpPr txBox="1"/>
          <p:nvPr/>
        </p:nvSpPr>
        <p:spPr>
          <a:xfrm>
            <a:off x="6573447" y="3193403"/>
            <a:ext cx="361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②</a:t>
            </a:r>
          </a:p>
        </p:txBody>
      </p:sp>
      <p:sp>
        <p:nvSpPr>
          <p:cNvPr id="44" name="テキスト ボックス 43">
            <a:extLst>
              <a:ext uri="{FF2B5EF4-FFF2-40B4-BE49-F238E27FC236}">
                <a16:creationId xmlns:a16="http://schemas.microsoft.com/office/drawing/2014/main" id="{D1A6E165-5557-4878-8D54-A53C0B60EB69}"/>
              </a:ext>
            </a:extLst>
          </p:cNvPr>
          <p:cNvSpPr txBox="1"/>
          <p:nvPr/>
        </p:nvSpPr>
        <p:spPr>
          <a:xfrm>
            <a:off x="4997856" y="3330187"/>
            <a:ext cx="361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①</a:t>
            </a:r>
          </a:p>
        </p:txBody>
      </p:sp>
      <p:sp>
        <p:nvSpPr>
          <p:cNvPr id="37" name="矢印: 右 36"/>
          <p:cNvSpPr/>
          <p:nvPr/>
        </p:nvSpPr>
        <p:spPr>
          <a:xfrm rot="1679088" flipV="1">
            <a:off x="7860496" y="2888439"/>
            <a:ext cx="1006508" cy="481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 name="テキスト ボックス 42">
            <a:extLst>
              <a:ext uri="{FF2B5EF4-FFF2-40B4-BE49-F238E27FC236}">
                <a16:creationId xmlns:a16="http://schemas.microsoft.com/office/drawing/2014/main" id="{9B36C366-1C42-4AC6-B3CE-AEF85BF36C05}"/>
              </a:ext>
            </a:extLst>
          </p:cNvPr>
          <p:cNvSpPr txBox="1"/>
          <p:nvPr/>
        </p:nvSpPr>
        <p:spPr>
          <a:xfrm>
            <a:off x="8062602" y="2901592"/>
            <a:ext cx="361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50" charset="-128"/>
                <a:cs typeface="+mn-cs"/>
              </a:rPr>
              <a:t>③</a:t>
            </a:r>
          </a:p>
        </p:txBody>
      </p:sp>
    </p:spTree>
    <p:extLst>
      <p:ext uri="{BB962C8B-B14F-4D97-AF65-F5344CB8AC3E}">
        <p14:creationId xmlns:p14="http://schemas.microsoft.com/office/powerpoint/2010/main" val="1976824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205" y="-179478"/>
            <a:ext cx="8972747" cy="1325563"/>
          </a:xfrm>
        </p:spPr>
        <p:txBody>
          <a:bodyPr/>
          <a:lstStyle/>
          <a:p>
            <a:r>
              <a:rPr kumimoji="1" lang="ja-JP" altLang="en-US" b="1" dirty="0"/>
              <a:t>“あるべき姿”を追い求めるチーム図</a:t>
            </a:r>
          </a:p>
        </p:txBody>
      </p:sp>
      <p:sp>
        <p:nvSpPr>
          <p:cNvPr id="4" name="正方形/長方形 3"/>
          <p:cNvSpPr/>
          <p:nvPr/>
        </p:nvSpPr>
        <p:spPr>
          <a:xfrm>
            <a:off x="4004071" y="3102123"/>
            <a:ext cx="2048837" cy="1392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a:t>あるべき姿</a:t>
            </a:r>
            <a:endParaRPr kumimoji="1" lang="en-US" altLang="ja-JP" sz="2800" b="1" dirty="0"/>
          </a:p>
          <a:p>
            <a:pPr algn="ctr"/>
            <a:r>
              <a:rPr lang="ja-JP" altLang="en-US" dirty="0"/>
              <a:t>（なりたい自分）＝</a:t>
            </a:r>
            <a:r>
              <a:rPr kumimoji="1" lang="ja-JP" altLang="en-US" dirty="0"/>
              <a:t>目標</a:t>
            </a:r>
          </a:p>
        </p:txBody>
      </p:sp>
      <p:sp>
        <p:nvSpPr>
          <p:cNvPr id="5" name="円/楕円 4"/>
          <p:cNvSpPr/>
          <p:nvPr/>
        </p:nvSpPr>
        <p:spPr>
          <a:xfrm>
            <a:off x="2587709" y="2070285"/>
            <a:ext cx="1435693"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ドクター</a:t>
            </a:r>
          </a:p>
        </p:txBody>
      </p:sp>
      <p:sp>
        <p:nvSpPr>
          <p:cNvPr id="6" name="円/楕円 5"/>
          <p:cNvSpPr/>
          <p:nvPr/>
        </p:nvSpPr>
        <p:spPr>
          <a:xfrm>
            <a:off x="6287733" y="2338995"/>
            <a:ext cx="1517946"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ケアマネ</a:t>
            </a:r>
            <a:endParaRPr kumimoji="1" lang="ja-JP" altLang="en-US" sz="1600" dirty="0"/>
          </a:p>
        </p:txBody>
      </p:sp>
      <p:sp>
        <p:nvSpPr>
          <p:cNvPr id="7" name="円/楕円 6"/>
          <p:cNvSpPr/>
          <p:nvPr/>
        </p:nvSpPr>
        <p:spPr>
          <a:xfrm>
            <a:off x="4356270" y="4886001"/>
            <a:ext cx="1435693"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看護</a:t>
            </a:r>
            <a:endParaRPr lang="en-US" altLang="ja-JP" sz="1600" dirty="0"/>
          </a:p>
          <a:p>
            <a:pPr algn="ctr"/>
            <a:r>
              <a:rPr lang="ja-JP" altLang="en-US" sz="1600" dirty="0"/>
              <a:t>スタッフ</a:t>
            </a:r>
            <a:endParaRPr kumimoji="1" lang="ja-JP" altLang="en-US" sz="1600" dirty="0"/>
          </a:p>
        </p:txBody>
      </p:sp>
      <p:sp>
        <p:nvSpPr>
          <p:cNvPr id="8" name="円/楕円 7"/>
          <p:cNvSpPr/>
          <p:nvPr/>
        </p:nvSpPr>
        <p:spPr>
          <a:xfrm>
            <a:off x="6963012" y="3601016"/>
            <a:ext cx="1435693"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介護</a:t>
            </a:r>
            <a:endParaRPr lang="en-US" altLang="ja-JP" sz="1600" dirty="0"/>
          </a:p>
          <a:p>
            <a:pPr algn="ctr"/>
            <a:r>
              <a:rPr lang="ja-JP" altLang="en-US" sz="1600" dirty="0"/>
              <a:t>スタッフ</a:t>
            </a:r>
            <a:endParaRPr kumimoji="1" lang="ja-JP" altLang="en-US" sz="1600" dirty="0"/>
          </a:p>
        </p:txBody>
      </p:sp>
      <p:sp>
        <p:nvSpPr>
          <p:cNvPr id="9" name="円/楕円 8"/>
          <p:cNvSpPr/>
          <p:nvPr/>
        </p:nvSpPr>
        <p:spPr>
          <a:xfrm>
            <a:off x="4310644" y="1736989"/>
            <a:ext cx="1435693"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本　人</a:t>
            </a:r>
          </a:p>
        </p:txBody>
      </p:sp>
      <p:sp>
        <p:nvSpPr>
          <p:cNvPr id="10" name="円/楕円 9"/>
          <p:cNvSpPr/>
          <p:nvPr/>
        </p:nvSpPr>
        <p:spPr>
          <a:xfrm>
            <a:off x="2045078" y="3186924"/>
            <a:ext cx="1435693"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ご家族</a:t>
            </a:r>
            <a:endParaRPr kumimoji="1" lang="ja-JP" altLang="en-US" dirty="0"/>
          </a:p>
        </p:txBody>
      </p:sp>
      <p:sp>
        <p:nvSpPr>
          <p:cNvPr id="3" name="角丸四角形 2"/>
          <p:cNvSpPr/>
          <p:nvPr/>
        </p:nvSpPr>
        <p:spPr>
          <a:xfrm>
            <a:off x="8651698" y="1122691"/>
            <a:ext cx="3544689" cy="4837468"/>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600" dirty="0"/>
              <a:t>　</a:t>
            </a:r>
            <a:r>
              <a:rPr kumimoji="1" lang="ja-JP" altLang="en-US" sz="1400" b="1" dirty="0"/>
              <a:t>本人・介護スタッフ・看護スタッフ・ご家族（時にはご近所さん等）・ドクターが、それぞれの立ち位置および役割から、“あるべき姿”を共有し、</a:t>
            </a:r>
            <a:r>
              <a:rPr kumimoji="1" lang="ja-JP" altLang="en-US" sz="1400" b="1" dirty="0">
                <a:solidFill>
                  <a:srgbClr val="FF0000"/>
                </a:solidFill>
              </a:rPr>
              <a:t>目標</a:t>
            </a:r>
            <a:r>
              <a:rPr kumimoji="1" lang="ja-JP" altLang="en-US" sz="1400" b="1" dirty="0"/>
              <a:t>にすることが必要。</a:t>
            </a:r>
            <a:endParaRPr kumimoji="1" lang="en-US" altLang="ja-JP" sz="1400" b="1" dirty="0"/>
          </a:p>
          <a:p>
            <a:endParaRPr kumimoji="1" lang="en-US" altLang="ja-JP" sz="1400" b="1" dirty="0"/>
          </a:p>
          <a:p>
            <a:r>
              <a:rPr kumimoji="1" lang="ja-JP" altLang="en-US" sz="1400" b="1" dirty="0"/>
              <a:t>　重要なことは、</a:t>
            </a:r>
            <a:r>
              <a:rPr kumimoji="1" lang="ja-JP" altLang="en-US" sz="1400" b="1" dirty="0">
                <a:solidFill>
                  <a:srgbClr val="FF0000"/>
                </a:solidFill>
              </a:rPr>
              <a:t>本人</a:t>
            </a:r>
            <a:r>
              <a:rPr kumimoji="1" lang="ja-JP" altLang="en-US" sz="1400" b="1" dirty="0"/>
              <a:t>はケアを受ける中心人物ではなく、</a:t>
            </a:r>
            <a:r>
              <a:rPr kumimoji="1" lang="ja-JP" altLang="en-US" sz="1400" b="1" dirty="0">
                <a:solidFill>
                  <a:srgbClr val="FF0000"/>
                </a:solidFill>
              </a:rPr>
              <a:t>“あるべき姿”を目指す、チームの一員</a:t>
            </a:r>
            <a:r>
              <a:rPr kumimoji="1" lang="ja-JP" altLang="en-US" sz="1400" b="1" dirty="0"/>
              <a:t>であること。</a:t>
            </a:r>
            <a:endParaRPr kumimoji="1" lang="en-US" altLang="ja-JP" sz="1400" b="1" dirty="0"/>
          </a:p>
          <a:p>
            <a:endParaRPr kumimoji="1" lang="en-US" altLang="ja-JP" sz="1400" b="1" dirty="0"/>
          </a:p>
          <a:p>
            <a:r>
              <a:rPr lang="ja-JP" altLang="en-US" sz="1400" b="1" dirty="0"/>
              <a:t>　また、必要な考え方が、ドクター・看護・介護・ケアマネ・ご家族・本人はチームの一員であり、各々の役割から“あるべき姿”を目指し遂行するのみ。誰が偉いとかそんな事はなく、それぞれ存在が大切。</a:t>
            </a:r>
            <a:endParaRPr lang="en-US" altLang="ja-JP" sz="1400" b="1" dirty="0"/>
          </a:p>
          <a:p>
            <a:endParaRPr lang="en-US" altLang="ja-JP" sz="1400" b="1" dirty="0"/>
          </a:p>
          <a:p>
            <a:r>
              <a:rPr lang="ja-JP" altLang="en-US" sz="1400" b="1" dirty="0"/>
              <a:t>　必須なのがそれぞれが“あるべき姿”を目指しどのように行動するかわかっていること＝情報共有である。</a:t>
            </a:r>
            <a:endParaRPr kumimoji="1" lang="en-US" altLang="ja-JP" sz="1400" b="1" dirty="0"/>
          </a:p>
        </p:txBody>
      </p:sp>
      <p:sp>
        <p:nvSpPr>
          <p:cNvPr id="11" name="正方形/長方形 10"/>
          <p:cNvSpPr/>
          <p:nvPr/>
        </p:nvSpPr>
        <p:spPr>
          <a:xfrm>
            <a:off x="7875734" y="5960159"/>
            <a:ext cx="4127172" cy="7754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b="1" dirty="0"/>
              <a:t>方程式　：　目標－現在　＝　課題</a:t>
            </a:r>
            <a:endParaRPr kumimoji="1" lang="en-US" altLang="ja-JP" b="1" dirty="0"/>
          </a:p>
        </p:txBody>
      </p:sp>
      <p:sp>
        <p:nvSpPr>
          <p:cNvPr id="12" name="円/楕円 11"/>
          <p:cNvSpPr/>
          <p:nvPr/>
        </p:nvSpPr>
        <p:spPr>
          <a:xfrm>
            <a:off x="829223" y="1307506"/>
            <a:ext cx="8015955" cy="52713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726473" y="5440655"/>
            <a:ext cx="3071915" cy="90723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latin typeface="HGP創英角ﾎﾟｯﾌﾟ体" panose="040B0A00000000000000" pitchFamily="50" charset="-128"/>
                <a:ea typeface="HGP創英角ﾎﾟｯﾌﾟ体" panose="040B0A00000000000000" pitchFamily="50" charset="-128"/>
              </a:rPr>
              <a:t>輪の中皆で情報共有（必須）</a:t>
            </a:r>
          </a:p>
        </p:txBody>
      </p:sp>
      <p:sp>
        <p:nvSpPr>
          <p:cNvPr id="14" name="ハート 13"/>
          <p:cNvSpPr/>
          <p:nvPr/>
        </p:nvSpPr>
        <p:spPr>
          <a:xfrm rot="21007640">
            <a:off x="242577" y="1368071"/>
            <a:ext cx="2505284" cy="1592921"/>
          </a:xfrm>
          <a:prstGeom prst="heart">
            <a:avLst/>
          </a:prstGeom>
          <a:solidFill>
            <a:srgbClr val="E8669E"/>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理想のチーム</a:t>
            </a:r>
          </a:p>
        </p:txBody>
      </p:sp>
      <p:sp>
        <p:nvSpPr>
          <p:cNvPr id="15" name="円/楕円 14"/>
          <p:cNvSpPr/>
          <p:nvPr/>
        </p:nvSpPr>
        <p:spPr>
          <a:xfrm>
            <a:off x="5960975" y="4652093"/>
            <a:ext cx="1435693"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リハビリ</a:t>
            </a:r>
            <a:endParaRPr lang="en-US" altLang="ja-JP" sz="1600" dirty="0"/>
          </a:p>
          <a:p>
            <a:pPr algn="ctr"/>
            <a:r>
              <a:rPr lang="ja-JP" altLang="en-US" sz="1600" dirty="0"/>
              <a:t>スタッフ</a:t>
            </a:r>
            <a:endParaRPr kumimoji="1" lang="ja-JP" altLang="en-US" sz="1600" dirty="0"/>
          </a:p>
        </p:txBody>
      </p:sp>
      <p:sp>
        <p:nvSpPr>
          <p:cNvPr id="16" name="円/楕円 15"/>
          <p:cNvSpPr/>
          <p:nvPr/>
        </p:nvSpPr>
        <p:spPr>
          <a:xfrm>
            <a:off x="2587709" y="4301490"/>
            <a:ext cx="1435693" cy="9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ご近所・友達</a:t>
            </a:r>
            <a:endParaRPr lang="en-US" altLang="ja-JP" sz="1600" dirty="0"/>
          </a:p>
        </p:txBody>
      </p:sp>
      <p:sp>
        <p:nvSpPr>
          <p:cNvPr id="17" name="正方形/長方形 16"/>
          <p:cNvSpPr/>
          <p:nvPr/>
        </p:nvSpPr>
        <p:spPr>
          <a:xfrm>
            <a:off x="3509348" y="762631"/>
            <a:ext cx="4698932" cy="46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dirty="0"/>
              <a:t>ICF</a:t>
            </a:r>
            <a:r>
              <a:rPr lang="ja-JP" altLang="en-US" dirty="0"/>
              <a:t>の視点ではこうなる！チームアプローチ</a:t>
            </a:r>
            <a:endParaRPr kumimoji="1" lang="en-US" altLang="ja-JP" dirty="0"/>
          </a:p>
        </p:txBody>
      </p:sp>
      <p:sp>
        <p:nvSpPr>
          <p:cNvPr id="18" name="テキスト ボックス 17"/>
          <p:cNvSpPr txBox="1"/>
          <p:nvPr/>
        </p:nvSpPr>
        <p:spPr>
          <a:xfrm>
            <a:off x="9009540" y="376704"/>
            <a:ext cx="2993366" cy="461665"/>
          </a:xfrm>
          <a:prstGeom prst="rect">
            <a:avLst/>
          </a:prstGeom>
          <a:noFill/>
        </p:spPr>
        <p:txBody>
          <a:bodyPr wrap="square" rtlCol="0">
            <a:spAutoFit/>
          </a:bodyPr>
          <a:lstStyle/>
          <a:p>
            <a:r>
              <a:rPr kumimoji="1" lang="ja-JP" altLang="en-US" sz="1200" dirty="0"/>
              <a:t>　平成</a:t>
            </a:r>
            <a:r>
              <a:rPr kumimoji="1" lang="en-US" altLang="ja-JP" sz="1200" dirty="0"/>
              <a:t>29</a:t>
            </a:r>
            <a:r>
              <a:rPr kumimoji="1" lang="ja-JP" altLang="en-US" sz="1200" dirty="0"/>
              <a:t>年　１月</a:t>
            </a:r>
            <a:r>
              <a:rPr lang="ja-JP" altLang="en-US" sz="1200" dirty="0"/>
              <a:t>１</a:t>
            </a:r>
            <a:r>
              <a:rPr kumimoji="1" lang="ja-JP" altLang="en-US" sz="1200" dirty="0"/>
              <a:t>日</a:t>
            </a:r>
            <a:endParaRPr kumimoji="1" lang="en-US" altLang="ja-JP" sz="1200" dirty="0"/>
          </a:p>
          <a:p>
            <a:r>
              <a:rPr lang="ja-JP" altLang="en-US" sz="1200" dirty="0"/>
              <a:t>有限会社宗明会　代表取締役　山田聡</a:t>
            </a:r>
            <a:endParaRPr lang="en-US" altLang="ja-JP" sz="1200" dirty="0"/>
          </a:p>
        </p:txBody>
      </p:sp>
    </p:spTree>
    <p:extLst>
      <p:ext uri="{BB962C8B-B14F-4D97-AF65-F5344CB8AC3E}">
        <p14:creationId xmlns:p14="http://schemas.microsoft.com/office/powerpoint/2010/main" val="412450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C04A30-0174-4103-90E5-B33087BEC2B2}"/>
              </a:ext>
            </a:extLst>
          </p:cNvPr>
          <p:cNvSpPr>
            <a:spLocks noGrp="1"/>
          </p:cNvSpPr>
          <p:nvPr>
            <p:ph type="title"/>
          </p:nvPr>
        </p:nvSpPr>
        <p:spPr>
          <a:xfrm>
            <a:off x="246515" y="577073"/>
            <a:ext cx="10956400" cy="973169"/>
          </a:xfrm>
        </p:spPr>
        <p:txBody>
          <a:bodyPr>
            <a:normAutofit/>
          </a:bodyPr>
          <a:lstStyle/>
          <a:p>
            <a:r>
              <a:rPr kumimoji="1" lang="ja-JP" altLang="en-US" sz="5400" b="1" dirty="0"/>
              <a:t>宗明会全体としての動き方（方針）</a:t>
            </a:r>
          </a:p>
        </p:txBody>
      </p:sp>
      <p:sp>
        <p:nvSpPr>
          <p:cNvPr id="3" name="コンテンツ プレースホルダー 2">
            <a:extLst>
              <a:ext uri="{FF2B5EF4-FFF2-40B4-BE49-F238E27FC236}">
                <a16:creationId xmlns:a16="http://schemas.microsoft.com/office/drawing/2014/main" id="{39986C0F-240E-4B28-A60E-5BDF697CA984}"/>
              </a:ext>
            </a:extLst>
          </p:cNvPr>
          <p:cNvSpPr>
            <a:spLocks noGrp="1"/>
          </p:cNvSpPr>
          <p:nvPr>
            <p:ph idx="1"/>
          </p:nvPr>
        </p:nvSpPr>
        <p:spPr>
          <a:xfrm>
            <a:off x="355742" y="1398580"/>
            <a:ext cx="8620693" cy="557117"/>
          </a:xfrm>
        </p:spPr>
        <p:txBody>
          <a:bodyPr/>
          <a:lstStyle/>
          <a:p>
            <a:pPr marL="0" indent="0">
              <a:buNone/>
            </a:pPr>
            <a:r>
              <a:rPr kumimoji="1" lang="ja-JP" altLang="en-US" dirty="0"/>
              <a:t>👇</a:t>
            </a:r>
            <a:r>
              <a:rPr kumimoji="1" lang="ja-JP" altLang="en-US" b="1" dirty="0"/>
              <a:t>前提条件１：今ある機能を維持及び機能強化！</a:t>
            </a:r>
          </a:p>
        </p:txBody>
      </p:sp>
      <p:sp>
        <p:nvSpPr>
          <p:cNvPr id="4" name="テキスト ボックス 3">
            <a:extLst>
              <a:ext uri="{FF2B5EF4-FFF2-40B4-BE49-F238E27FC236}">
                <a16:creationId xmlns:a16="http://schemas.microsoft.com/office/drawing/2014/main" id="{13028D01-7A72-440A-BA9F-32FC235FC52F}"/>
              </a:ext>
            </a:extLst>
          </p:cNvPr>
          <p:cNvSpPr txBox="1"/>
          <p:nvPr/>
        </p:nvSpPr>
        <p:spPr>
          <a:xfrm>
            <a:off x="355742" y="115007"/>
            <a:ext cx="8455198" cy="461665"/>
          </a:xfrm>
          <a:prstGeom prst="rect">
            <a:avLst/>
          </a:prstGeom>
          <a:noFill/>
        </p:spPr>
        <p:txBody>
          <a:bodyPr wrap="square" rtlCol="0">
            <a:spAutoFit/>
          </a:bodyPr>
          <a:lstStyle/>
          <a:p>
            <a:r>
              <a:rPr kumimoji="1" lang="ja-JP" altLang="en-US" sz="2400" b="1" dirty="0"/>
              <a:t>基盤が整った！これから！！（平成</a:t>
            </a:r>
            <a:r>
              <a:rPr kumimoji="1" lang="en-US" altLang="ja-JP" sz="2400" b="1" dirty="0"/>
              <a:t>30</a:t>
            </a:r>
            <a:r>
              <a:rPr kumimoji="1" lang="ja-JP" altLang="en-US" sz="2400" b="1" dirty="0"/>
              <a:t>年</a:t>
            </a:r>
            <a:r>
              <a:rPr kumimoji="1" lang="en-US" altLang="ja-JP" sz="2400" b="1" dirty="0"/>
              <a:t>4</a:t>
            </a:r>
            <a:r>
              <a:rPr kumimoji="1" lang="ja-JP" altLang="en-US" sz="2400" b="1" dirty="0"/>
              <a:t>月～</a:t>
            </a:r>
            <a:r>
              <a:rPr kumimoji="1" lang="ja-JP" altLang="en-US" sz="2400" b="1" dirty="0" err="1"/>
              <a:t>の・・</a:t>
            </a:r>
            <a:r>
              <a:rPr kumimoji="1" lang="ja-JP" altLang="en-US" sz="2400" b="1" dirty="0"/>
              <a:t>・）</a:t>
            </a:r>
          </a:p>
        </p:txBody>
      </p:sp>
      <p:sp>
        <p:nvSpPr>
          <p:cNvPr id="5" name="正方形/長方形 4">
            <a:extLst>
              <a:ext uri="{FF2B5EF4-FFF2-40B4-BE49-F238E27FC236}">
                <a16:creationId xmlns:a16="http://schemas.microsoft.com/office/drawing/2014/main" id="{461FA822-946B-4E9A-86E9-6D052A2F7DA2}"/>
              </a:ext>
            </a:extLst>
          </p:cNvPr>
          <p:cNvSpPr/>
          <p:nvPr/>
        </p:nvSpPr>
        <p:spPr>
          <a:xfrm>
            <a:off x="438527" y="1943585"/>
            <a:ext cx="5925939" cy="10501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前提</a:t>
            </a: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：既存の訪問看護・訪問介護・居宅介護支援各事業は　　</a:t>
            </a:r>
            <a:endParaRPr kumimoji="1" lang="en-US" altLang="ja-JP"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機能強化を含め持続。多くのスタッフが必要になるから、</a:t>
            </a:r>
            <a:endParaRPr kumimoji="1" lang="en-US" altLang="ja-JP"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lvl="0" defTabSz="457200">
              <a:defRPr/>
            </a:pP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a:t>
            </a:r>
            <a:r>
              <a:rPr lang="ja-JP" altLang="en-US" sz="1600" dirty="0">
                <a:solidFill>
                  <a:srgbClr val="000000"/>
                </a:solidFill>
                <a:latin typeface="Calibri" panose="020F0502020204030204"/>
                <a:ea typeface="ＭＳ Ｐゴシック" panose="020B0600070205080204" pitchFamily="50" charset="-128"/>
              </a:rPr>
              <a:t>託児所　機能→①働きやすさ②子育て世代を助ける</a:t>
            </a:r>
            <a:endParaRPr lang="en-US" altLang="ja-JP" sz="1600" dirty="0">
              <a:solidFill>
                <a:srgbClr val="000000"/>
              </a:solidFill>
              <a:latin typeface="Calibri" panose="020F0502020204030204"/>
              <a:ea typeface="ＭＳ Ｐゴシック" panose="020B0600070205080204" pitchFamily="50" charset="-128"/>
            </a:endParaRPr>
          </a:p>
          <a:p>
            <a:pPr lvl="0" defTabSz="457200">
              <a:defRPr/>
            </a:pP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を地域にも開放していき機能強化。収益も出せる事業所に転換。</a:t>
            </a:r>
          </a:p>
        </p:txBody>
      </p:sp>
      <p:sp>
        <p:nvSpPr>
          <p:cNvPr id="6" name="コンテンツ プレースホルダー 2">
            <a:extLst>
              <a:ext uri="{FF2B5EF4-FFF2-40B4-BE49-F238E27FC236}">
                <a16:creationId xmlns:a16="http://schemas.microsoft.com/office/drawing/2014/main" id="{7E38BA6E-86C5-4EA1-9E5F-043905BD1E57}"/>
              </a:ext>
            </a:extLst>
          </p:cNvPr>
          <p:cNvSpPr txBox="1">
            <a:spLocks/>
          </p:cNvSpPr>
          <p:nvPr/>
        </p:nvSpPr>
        <p:spPr>
          <a:xfrm>
            <a:off x="4666089" y="3129146"/>
            <a:ext cx="7621514" cy="557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a:t>
            </a:r>
            <a:r>
              <a:rPr lang="ja-JP" altLang="en-US" b="1" dirty="0"/>
              <a:t>前提条件２：各小多機には「役割」がある。</a:t>
            </a:r>
          </a:p>
        </p:txBody>
      </p:sp>
      <p:sp>
        <p:nvSpPr>
          <p:cNvPr id="7" name="テキスト ボックス 6">
            <a:extLst>
              <a:ext uri="{FF2B5EF4-FFF2-40B4-BE49-F238E27FC236}">
                <a16:creationId xmlns:a16="http://schemas.microsoft.com/office/drawing/2014/main" id="{CD78E96E-5958-425B-9EAE-5185BF36F2B3}"/>
              </a:ext>
            </a:extLst>
          </p:cNvPr>
          <p:cNvSpPr txBox="1"/>
          <p:nvPr/>
        </p:nvSpPr>
        <p:spPr>
          <a:xfrm>
            <a:off x="115946" y="3508344"/>
            <a:ext cx="6031407" cy="1794363"/>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～竹庵～</a:t>
            </a:r>
            <a:endPar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旧宮澤様宅は、泊まり機能強化型小規模多機能事業所。</a:t>
            </a:r>
            <a:endParaRPr kumimoji="1" lang="en-US" altLang="ja-JP"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見岳荘～けやき～の支所。</a:t>
            </a:r>
            <a:endParaRPr kumimoji="1" lang="en-US" altLang="ja-JP"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☆泊まりニーズが多く、容体が安定された方</a:t>
            </a:r>
            <a:endParaRPr kumimoji="1" lang="en-US" altLang="ja-JP"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☆三田地区や三郷小倉地区の通いの拠点に</a:t>
            </a:r>
            <a:endParaRPr kumimoji="1" lang="en-US" altLang="ja-JP"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latin typeface="Calibri" panose="020F0502020204030204"/>
                <a:ea typeface="ＭＳ Ｐゴシック" panose="020B0600070205080204" pitchFamily="50" charset="-128"/>
              </a:rPr>
              <a:t>　</a:t>
            </a:r>
            <a:r>
              <a:rPr kumimoji="1" lang="ja-JP" altLang="en-US"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（半径３ｋｍを支える）</a:t>
            </a:r>
          </a:p>
        </p:txBody>
      </p:sp>
      <p:sp>
        <p:nvSpPr>
          <p:cNvPr id="8" name="テキスト ボックス 7">
            <a:extLst>
              <a:ext uri="{FF2B5EF4-FFF2-40B4-BE49-F238E27FC236}">
                <a16:creationId xmlns:a16="http://schemas.microsoft.com/office/drawing/2014/main" id="{EAA7740E-B6A5-4B0B-A949-9A2FEE07EDB1}"/>
              </a:ext>
            </a:extLst>
          </p:cNvPr>
          <p:cNvSpPr txBox="1"/>
          <p:nvPr/>
        </p:nvSpPr>
        <p:spPr>
          <a:xfrm>
            <a:off x="5970850" y="3415209"/>
            <a:ext cx="6316753" cy="1794363"/>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r>
              <a:rPr lang="ja-JP" altLang="en-US" sz="2800" b="1" dirty="0" err="1">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latin typeface="Calibri" panose="020F0502020204030204"/>
                <a:ea typeface="ＭＳ Ｐゴシック" panose="020B0600070205080204" pitchFamily="50" charset="-128"/>
              </a:rPr>
              <a:t>はな</a:t>
            </a:r>
            <a:r>
              <a:rPr lang="ja-JP" altLang="en-US" sz="2800" b="1"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latin typeface="Calibri" panose="020F0502020204030204"/>
                <a:ea typeface="ＭＳ Ｐゴシック" panose="020B0600070205080204" pitchFamily="50" charset="-128"/>
              </a:rPr>
              <a:t>みずき</a:t>
            </a:r>
            <a:r>
              <a:rPr kumimoji="1" lang="ja-JP" altLang="en-US" sz="2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endParaRPr kumimoji="1" lang="en-US" altLang="ja-JP"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小規模多機能サテライトへ　</a:t>
            </a:r>
            <a:endParaRPr kumimoji="1" lang="en-US" altLang="ja-JP" sz="24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☆通いと訪問機能をメインに豊科成相・新田地区・堀金中堀下堀地区・三郷中萱駅付近を支えます。</a:t>
            </a:r>
          </a:p>
        </p:txBody>
      </p:sp>
      <p:sp>
        <p:nvSpPr>
          <p:cNvPr id="9" name="テキスト ボックス 8">
            <a:extLst>
              <a:ext uri="{FF2B5EF4-FFF2-40B4-BE49-F238E27FC236}">
                <a16:creationId xmlns:a16="http://schemas.microsoft.com/office/drawing/2014/main" id="{21461B30-3AEA-4FB7-B7E3-9390FB315F4E}"/>
              </a:ext>
            </a:extLst>
          </p:cNvPr>
          <p:cNvSpPr txBox="1"/>
          <p:nvPr/>
        </p:nvSpPr>
        <p:spPr>
          <a:xfrm>
            <a:off x="115946" y="5455687"/>
            <a:ext cx="4661945"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～けやき～</a:t>
            </a:r>
            <a:endPar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☆看護師やリハビリスタッフの配置が多く</a:t>
            </a:r>
            <a:endParaRPr kumimoji="1" lang="en-US" altLang="ja-JP"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病院退院直後の方の</a:t>
            </a:r>
            <a:r>
              <a:rPr kumimoji="1" lang="ja-JP" altLang="en-US" sz="20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利用を強化！</a:t>
            </a:r>
            <a:endPar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E48312">
                  <a:lumMod val="20000"/>
                  <a:lumOff val="80000"/>
                </a:srgbClr>
              </a:solidFill>
              <a:effectLst/>
              <a:uLnTx/>
              <a:uFillTx/>
              <a:latin typeface="Calibri" panose="020F0502020204030204"/>
              <a:ea typeface="ＭＳ Ｐゴシック" panose="020B0600070205080204" pitchFamily="50" charset="-128"/>
              <a:cs typeface="+mn-cs"/>
            </a:endParaRPr>
          </a:p>
        </p:txBody>
      </p:sp>
      <p:sp>
        <p:nvSpPr>
          <p:cNvPr id="10" name="四角形: 角を丸くする 9">
            <a:extLst>
              <a:ext uri="{FF2B5EF4-FFF2-40B4-BE49-F238E27FC236}">
                <a16:creationId xmlns:a16="http://schemas.microsoft.com/office/drawing/2014/main" id="{0B907B32-CC42-476A-96FA-C50A7D6DD4C0}"/>
              </a:ext>
            </a:extLst>
          </p:cNvPr>
          <p:cNvSpPr/>
          <p:nvPr/>
        </p:nvSpPr>
        <p:spPr>
          <a:xfrm>
            <a:off x="5014061" y="4874785"/>
            <a:ext cx="6808287" cy="1974136"/>
          </a:xfrm>
          <a:prstGeom prst="roundRect">
            <a:avLst/>
          </a:prstGeom>
          <a:ln w="190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小多機</a:t>
            </a:r>
            <a:r>
              <a:rPr lang="en-US" altLang="ja-JP" dirty="0"/>
              <a:t>3</a:t>
            </a:r>
            <a:r>
              <a:rPr lang="ja-JP" altLang="en-US" dirty="0" err="1"/>
              <a:t>つの</a:t>
            </a:r>
            <a:r>
              <a:rPr lang="ja-JP" altLang="en-US" dirty="0"/>
              <a:t>拠点の連携を強化！</a:t>
            </a:r>
            <a:endParaRPr lang="en-US" altLang="ja-JP" dirty="0"/>
          </a:p>
          <a:p>
            <a:r>
              <a:rPr kumimoji="1" lang="ja-JP" altLang="en-US" dirty="0"/>
              <a:t>その為、かつて設定した役割は、</a:t>
            </a:r>
            <a:endParaRPr kumimoji="1" lang="en-US" altLang="ja-JP" dirty="0"/>
          </a:p>
          <a:p>
            <a:pPr algn="ctr"/>
            <a:r>
              <a:rPr kumimoji="1" lang="ja-JP" altLang="en-US" dirty="0"/>
              <a:t>①利用者様</a:t>
            </a:r>
            <a:r>
              <a:rPr lang="ja-JP" altLang="en-US" dirty="0"/>
              <a:t>ニーズ②スタッフの配置状況③</a:t>
            </a:r>
            <a:r>
              <a:rPr kumimoji="1" lang="ja-JP" altLang="en-US" dirty="0"/>
              <a:t>宗明会の成長</a:t>
            </a:r>
            <a:endParaRPr kumimoji="1" lang="en-US" altLang="ja-JP" dirty="0"/>
          </a:p>
          <a:p>
            <a:r>
              <a:rPr lang="ja-JP" altLang="en-US" dirty="0"/>
              <a:t>今後、各情勢を見極め</a:t>
            </a:r>
            <a:r>
              <a:rPr kumimoji="1" lang="ja-JP" altLang="en-US" dirty="0"/>
              <a:t>柔軟に対応・修正し磨きをかけていく。</a:t>
            </a:r>
            <a:endParaRPr lang="en-US" altLang="ja-JP" dirty="0"/>
          </a:p>
          <a:p>
            <a:pPr algn="ctr"/>
            <a:r>
              <a:rPr lang="ja-JP" altLang="en-US" dirty="0"/>
              <a:t>特に①は、考え方の軸が　スタッフや事業所＞利用者様の生活</a:t>
            </a:r>
            <a:endParaRPr lang="en-US" altLang="ja-JP" dirty="0"/>
          </a:p>
          <a:p>
            <a:pPr algn="ctr"/>
            <a:r>
              <a:rPr kumimoji="1" lang="ja-JP" altLang="en-US" dirty="0"/>
              <a:t>になり過ぎていないか？自宅で暮らしていくために宗明会の持てる機能で今できる最善の方法は？を常に考え抜き実行。</a:t>
            </a:r>
          </a:p>
        </p:txBody>
      </p:sp>
      <p:sp>
        <p:nvSpPr>
          <p:cNvPr id="11" name="四角形: 角を丸くする 10">
            <a:extLst>
              <a:ext uri="{FF2B5EF4-FFF2-40B4-BE49-F238E27FC236}">
                <a16:creationId xmlns:a16="http://schemas.microsoft.com/office/drawing/2014/main" id="{9B1D3617-9284-47D0-9B96-AC2E52BE1F92}"/>
              </a:ext>
            </a:extLst>
          </p:cNvPr>
          <p:cNvSpPr/>
          <p:nvPr/>
        </p:nvSpPr>
        <p:spPr>
          <a:xfrm>
            <a:off x="6601845" y="1949911"/>
            <a:ext cx="4958350" cy="88081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a:t>👈</a:t>
            </a:r>
            <a:r>
              <a:rPr kumimoji="1" lang="ja-JP" altLang="en-US" b="1" dirty="0"/>
              <a:t>“これから”</a:t>
            </a:r>
            <a:r>
              <a:rPr kumimoji="1" lang="ja-JP" altLang="en-US" dirty="0"/>
              <a:t>も変えない価値観</a:t>
            </a:r>
            <a:endParaRPr kumimoji="1" lang="en-US" altLang="ja-JP" dirty="0"/>
          </a:p>
          <a:p>
            <a:pPr algn="ctr"/>
            <a:r>
              <a:rPr kumimoji="1" lang="ja-JP" altLang="en-US" dirty="0"/>
              <a:t>（時勢により不可能な場合を除く）</a:t>
            </a:r>
          </a:p>
        </p:txBody>
      </p:sp>
      <p:sp>
        <p:nvSpPr>
          <p:cNvPr id="12" name="四角形: 角を丸くする 11">
            <a:extLst>
              <a:ext uri="{FF2B5EF4-FFF2-40B4-BE49-F238E27FC236}">
                <a16:creationId xmlns:a16="http://schemas.microsoft.com/office/drawing/2014/main" id="{D9A029EB-853C-4E02-A087-9DF014C4CB57}"/>
              </a:ext>
            </a:extLst>
          </p:cNvPr>
          <p:cNvSpPr/>
          <p:nvPr/>
        </p:nvSpPr>
        <p:spPr>
          <a:xfrm>
            <a:off x="10197680" y="4576276"/>
            <a:ext cx="1857296" cy="5970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b="1" dirty="0"/>
              <a:t>“これから”！</a:t>
            </a:r>
            <a:endParaRPr kumimoji="1" lang="en-US" altLang="ja-JP" dirty="0"/>
          </a:p>
        </p:txBody>
      </p:sp>
      <p:sp>
        <p:nvSpPr>
          <p:cNvPr id="13" name="四角形: 角を丸くする 12">
            <a:extLst>
              <a:ext uri="{FF2B5EF4-FFF2-40B4-BE49-F238E27FC236}">
                <a16:creationId xmlns:a16="http://schemas.microsoft.com/office/drawing/2014/main" id="{43BC93E5-AB04-426A-8B41-44BE201E8AB1}"/>
              </a:ext>
            </a:extLst>
          </p:cNvPr>
          <p:cNvSpPr/>
          <p:nvPr/>
        </p:nvSpPr>
        <p:spPr>
          <a:xfrm>
            <a:off x="2240946" y="5345099"/>
            <a:ext cx="2681814" cy="5970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b="1" dirty="0"/>
              <a:t>各小多機はこれら考え方をベースにただし</a:t>
            </a:r>
            <a:r>
              <a:rPr lang="ja-JP" altLang="en-US" sz="1200" b="1" u="sng" dirty="0"/>
              <a:t>囚われ過ぎず</a:t>
            </a:r>
            <a:r>
              <a:rPr lang="ja-JP" altLang="en-US" sz="1200" b="1" dirty="0"/>
              <a:t>互いに協力し「ひとりの生活」を支えていく</a:t>
            </a:r>
            <a:endParaRPr kumimoji="1" lang="en-US" altLang="ja-JP" sz="1200" dirty="0"/>
          </a:p>
        </p:txBody>
      </p:sp>
      <p:sp>
        <p:nvSpPr>
          <p:cNvPr id="14" name="星: 5 pt 13">
            <a:extLst>
              <a:ext uri="{FF2B5EF4-FFF2-40B4-BE49-F238E27FC236}">
                <a16:creationId xmlns:a16="http://schemas.microsoft.com/office/drawing/2014/main" id="{DE1C4588-79F8-4DD6-A029-EE8C7B177B55}"/>
              </a:ext>
            </a:extLst>
          </p:cNvPr>
          <p:cNvSpPr/>
          <p:nvPr/>
        </p:nvSpPr>
        <p:spPr>
          <a:xfrm rot="770151">
            <a:off x="4721619" y="5166745"/>
            <a:ext cx="320949" cy="291105"/>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55D1C66A-B9FD-4079-8A06-C2465E60633F}"/>
              </a:ext>
            </a:extLst>
          </p:cNvPr>
          <p:cNvSpPr/>
          <p:nvPr/>
        </p:nvSpPr>
        <p:spPr>
          <a:xfrm>
            <a:off x="42111" y="3068053"/>
            <a:ext cx="1209173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サブタイトル 2">
            <a:extLst>
              <a:ext uri="{FF2B5EF4-FFF2-40B4-BE49-F238E27FC236}">
                <a16:creationId xmlns:a16="http://schemas.microsoft.com/office/drawing/2014/main" id="{F6D3773B-42EC-47D2-8581-5AF5B1737B54}"/>
              </a:ext>
            </a:extLst>
          </p:cNvPr>
          <p:cNvSpPr txBox="1">
            <a:spLocks/>
          </p:cNvSpPr>
          <p:nvPr/>
        </p:nvSpPr>
        <p:spPr>
          <a:xfrm>
            <a:off x="8682669" y="-39375"/>
            <a:ext cx="3451178" cy="443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800" dirty="0">
                <a:solidFill>
                  <a:schemeClr val="accent6">
                    <a:lumMod val="75000"/>
                  </a:schemeClr>
                </a:solidFill>
              </a:rPr>
              <a:t>2020</a:t>
            </a:r>
            <a:r>
              <a:rPr lang="ja-JP" altLang="en-US" sz="1800" dirty="0">
                <a:solidFill>
                  <a:schemeClr val="accent6">
                    <a:lumMod val="75000"/>
                  </a:schemeClr>
                </a:solidFill>
              </a:rPr>
              <a:t>年８月</a:t>
            </a:r>
            <a:r>
              <a:rPr lang="en-US" altLang="ja-JP" sz="1800" dirty="0">
                <a:solidFill>
                  <a:schemeClr val="accent6">
                    <a:lumMod val="75000"/>
                  </a:schemeClr>
                </a:solidFill>
              </a:rPr>
              <a:t>11</a:t>
            </a:r>
            <a:r>
              <a:rPr lang="ja-JP" altLang="en-US" sz="1800" dirty="0">
                <a:solidFill>
                  <a:schemeClr val="accent6">
                    <a:lumMod val="75000"/>
                  </a:schemeClr>
                </a:solidFill>
              </a:rPr>
              <a:t>日</a:t>
            </a:r>
            <a:endParaRPr lang="en-US" altLang="ja-JP" sz="1800" dirty="0">
              <a:solidFill>
                <a:schemeClr val="accent6">
                  <a:lumMod val="75000"/>
                </a:schemeClr>
              </a:solidFill>
            </a:endParaRPr>
          </a:p>
          <a:p>
            <a:r>
              <a:rPr lang="ja-JP" altLang="en-US" sz="1800" dirty="0">
                <a:solidFill>
                  <a:schemeClr val="accent6">
                    <a:lumMod val="75000"/>
                  </a:schemeClr>
                </a:solidFill>
              </a:rPr>
              <a:t>～　経営戦略会議で再確認　～</a:t>
            </a:r>
          </a:p>
        </p:txBody>
      </p:sp>
    </p:spTree>
    <p:extLst>
      <p:ext uri="{BB962C8B-B14F-4D97-AF65-F5344CB8AC3E}">
        <p14:creationId xmlns:p14="http://schemas.microsoft.com/office/powerpoint/2010/main" val="1000957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5B6B1020-50F4-451C-8D59-0A7ABD73CD15}"/>
              </a:ext>
            </a:extLst>
          </p:cNvPr>
          <p:cNvSpPr txBox="1">
            <a:spLocks/>
          </p:cNvSpPr>
          <p:nvPr/>
        </p:nvSpPr>
        <p:spPr>
          <a:xfrm>
            <a:off x="0" y="139279"/>
            <a:ext cx="12192000" cy="5571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a:t>
            </a:r>
            <a:r>
              <a:rPr lang="ja-JP" altLang="en-US" b="1" dirty="0"/>
              <a:t>前提条件３：特に訪問看護は“医療と介護の連携”するための「つなぎ役」</a:t>
            </a:r>
          </a:p>
        </p:txBody>
      </p:sp>
      <p:sp>
        <p:nvSpPr>
          <p:cNvPr id="5" name="正方形/長方形 4">
            <a:extLst>
              <a:ext uri="{FF2B5EF4-FFF2-40B4-BE49-F238E27FC236}">
                <a16:creationId xmlns:a16="http://schemas.microsoft.com/office/drawing/2014/main" id="{37810662-7950-47D9-8A3A-FDBBC6B383CF}"/>
              </a:ext>
            </a:extLst>
          </p:cNvPr>
          <p:cNvSpPr/>
          <p:nvPr/>
        </p:nvSpPr>
        <p:spPr>
          <a:xfrm>
            <a:off x="224339" y="575278"/>
            <a:ext cx="6400520" cy="1114758"/>
          </a:xfrm>
          <a:prstGeom prst="rect">
            <a:avLst/>
          </a:prstGeom>
          <a:solidFill>
            <a:srgbClr val="C890B8"/>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“医療や介護各現場が連携する”を実現するために、</a:t>
            </a:r>
            <a:endPar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当法人運営の「訪問看護ステーションつばさ」が</a:t>
            </a:r>
            <a:endPar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lvl="0" algn="ctr" defTabSz="457200">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病院</a:t>
            </a:r>
            <a:r>
              <a:rPr lang="en-US" altLang="ja-JP" sz="1400" dirty="0">
                <a:solidFill>
                  <a:srgbClr val="000000"/>
                </a:solidFill>
                <a:latin typeface="ＭＳ Ｐゴシック" panose="020B0600070205080204" pitchFamily="50" charset="-128"/>
                <a:ea typeface="ＭＳ Ｐゴシック" panose="020B0600070205080204" pitchFamily="50" charset="-128"/>
              </a:rPr>
              <a:t>×</a:t>
            </a:r>
            <a:r>
              <a:rPr lang="ja-JP" altLang="en-US" sz="1400" dirty="0">
                <a:solidFill>
                  <a:srgbClr val="000000"/>
                </a:solidFill>
                <a:latin typeface="ＭＳ Ｐゴシック" panose="020B0600070205080204" pitchFamily="50" charset="-128"/>
                <a:ea typeface="ＭＳ Ｐゴシック" panose="020B0600070205080204" pitchFamily="50" charset="-128"/>
              </a:rPr>
              <a:t>主治医</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小多機</a:t>
            </a: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→（他の介護保険事業所）の仲介をし</a:t>
            </a:r>
            <a:endPar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lvl="0" algn="ctr" defTabSz="457200">
              <a:defRPr/>
            </a:pPr>
            <a:r>
              <a:rPr lang="ja-JP" altLang="en-US" sz="1400" dirty="0">
                <a:solidFill>
                  <a:srgbClr val="000000"/>
                </a:solidFill>
                <a:latin typeface="Calibri" panose="020F0502020204030204"/>
                <a:ea typeface="ＭＳ Ｐゴシック" panose="020B0600070205080204" pitchFamily="50" charset="-128"/>
              </a:rPr>
              <a:t>在宅へ戻って介護生活を行える為の“ハブ”ステーションとして活躍します。</a:t>
            </a:r>
            <a:endParaRPr lang="en-US" altLang="ja-JP" sz="1400" dirty="0">
              <a:solidFill>
                <a:srgbClr val="000000"/>
              </a:solidFill>
              <a:latin typeface="Calibri" panose="020F0502020204030204"/>
              <a:ea typeface="ＭＳ Ｐゴシック" panose="020B0600070205080204" pitchFamily="50" charset="-128"/>
            </a:endParaRPr>
          </a:p>
          <a:p>
            <a:pPr lvl="0" algn="ctr" defTabSz="457200">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現在、訪看と医療機関の連携状況＝</a:t>
            </a:r>
            <a:r>
              <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19</a:t>
            </a: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名の主治医に訪問看護指示書を依頼</a:t>
            </a:r>
          </a:p>
        </p:txBody>
      </p:sp>
      <p:pic>
        <p:nvPicPr>
          <p:cNvPr id="6" name="コンテンツ プレースホルダー 3">
            <a:extLst>
              <a:ext uri="{FF2B5EF4-FFF2-40B4-BE49-F238E27FC236}">
                <a16:creationId xmlns:a16="http://schemas.microsoft.com/office/drawing/2014/main" id="{3032525B-46EC-4E05-8AF4-F1E21ABF7EAF}"/>
              </a:ext>
            </a:extLst>
          </p:cNvPr>
          <p:cNvPicPr>
            <a:picLocks noGrp="1" noChangeAspect="1"/>
          </p:cNvPicPr>
          <p:nvPr>
            <p:ph idx="1"/>
          </p:nvPr>
        </p:nvPicPr>
        <p:blipFill rotWithShape="1">
          <a:blip r:embed="rId2"/>
          <a:srcRect l="14938" t="33056" r="15345" b="5024"/>
          <a:stretch/>
        </p:blipFill>
        <p:spPr>
          <a:xfrm>
            <a:off x="0" y="2687431"/>
            <a:ext cx="6401562" cy="4116067"/>
          </a:xfrm>
          <a:prstGeom prst="rect">
            <a:avLst/>
          </a:prstGeom>
        </p:spPr>
      </p:pic>
      <p:sp>
        <p:nvSpPr>
          <p:cNvPr id="7" name="四角形: 角を丸くする 6">
            <a:extLst>
              <a:ext uri="{FF2B5EF4-FFF2-40B4-BE49-F238E27FC236}">
                <a16:creationId xmlns:a16="http://schemas.microsoft.com/office/drawing/2014/main" id="{8505454E-10EC-43AF-9AF0-8393A55C202A}"/>
              </a:ext>
            </a:extLst>
          </p:cNvPr>
          <p:cNvSpPr/>
          <p:nvPr/>
        </p:nvSpPr>
        <p:spPr>
          <a:xfrm>
            <a:off x="6715693" y="544996"/>
            <a:ext cx="5371343" cy="11147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dirty="0"/>
              <a:t>👈</a:t>
            </a:r>
            <a:r>
              <a:rPr kumimoji="1" lang="ja-JP" altLang="en-US" b="1" dirty="0"/>
              <a:t>“これから”</a:t>
            </a:r>
            <a:endParaRPr kumimoji="1" lang="en-US" altLang="ja-JP" b="1" dirty="0"/>
          </a:p>
          <a:p>
            <a:pPr algn="ctr"/>
            <a:r>
              <a:rPr kumimoji="1" lang="ja-JP" altLang="en-US" b="1" dirty="0"/>
              <a:t>これらの機能を他法人の訪問看護の力を借りても</a:t>
            </a:r>
            <a:r>
              <a:rPr kumimoji="1" lang="en-US" altLang="ja-JP" b="1" dirty="0"/>
              <a:t>OK</a:t>
            </a:r>
            <a:r>
              <a:rPr kumimoji="1" lang="ja-JP" altLang="en-US" b="1" dirty="0"/>
              <a:t>！！</a:t>
            </a:r>
            <a:r>
              <a:rPr lang="ja-JP" altLang="en-US" b="1" dirty="0"/>
              <a:t>「だれのため？」もちろん利用者様の為</a:t>
            </a:r>
            <a:endParaRPr kumimoji="1" lang="en-US" altLang="ja-JP" dirty="0"/>
          </a:p>
        </p:txBody>
      </p:sp>
      <p:sp>
        <p:nvSpPr>
          <p:cNvPr id="8" name="タイトル 1">
            <a:extLst>
              <a:ext uri="{FF2B5EF4-FFF2-40B4-BE49-F238E27FC236}">
                <a16:creationId xmlns:a16="http://schemas.microsoft.com/office/drawing/2014/main" id="{B382DF22-E8E1-4B5B-BD24-DD3792919D81}"/>
              </a:ext>
            </a:extLst>
          </p:cNvPr>
          <p:cNvSpPr>
            <a:spLocks noGrp="1"/>
          </p:cNvSpPr>
          <p:nvPr>
            <p:ph type="title"/>
          </p:nvPr>
        </p:nvSpPr>
        <p:spPr>
          <a:xfrm>
            <a:off x="1014387" y="1897843"/>
            <a:ext cx="11210933" cy="617653"/>
          </a:xfrm>
        </p:spPr>
        <p:txBody>
          <a:bodyPr>
            <a:normAutofit fontScale="90000"/>
          </a:bodyPr>
          <a:lstStyle/>
          <a:p>
            <a:r>
              <a:rPr kumimoji="1" lang="ja-JP" altLang="en-US" sz="5400" b="1" dirty="0"/>
              <a:t>宗明会小規模多機能としての方針</a:t>
            </a:r>
          </a:p>
        </p:txBody>
      </p:sp>
      <p:sp>
        <p:nvSpPr>
          <p:cNvPr id="2" name="テキスト ボックス 1">
            <a:extLst>
              <a:ext uri="{FF2B5EF4-FFF2-40B4-BE49-F238E27FC236}">
                <a16:creationId xmlns:a16="http://schemas.microsoft.com/office/drawing/2014/main" id="{EDD7B66E-99D4-4A14-8BC5-27D829CF8988}"/>
              </a:ext>
            </a:extLst>
          </p:cNvPr>
          <p:cNvSpPr txBox="1"/>
          <p:nvPr/>
        </p:nvSpPr>
        <p:spPr>
          <a:xfrm>
            <a:off x="6316021" y="2687431"/>
            <a:ext cx="5936535" cy="4308872"/>
          </a:xfrm>
          <a:prstGeom prst="rect">
            <a:avLst/>
          </a:prstGeom>
          <a:noFill/>
        </p:spPr>
        <p:txBody>
          <a:bodyPr wrap="square" rtlCol="0">
            <a:spAutoFit/>
          </a:bodyPr>
          <a:lstStyle/>
          <a:p>
            <a:r>
              <a:rPr kumimoji="1" lang="ja-JP" altLang="en-US" dirty="0"/>
              <a:t>目標期日：</a:t>
            </a:r>
            <a:r>
              <a:rPr kumimoji="1" lang="en-US" altLang="ja-JP" dirty="0"/>
              <a:t>2020</a:t>
            </a:r>
            <a:r>
              <a:rPr kumimoji="1" lang="ja-JP" altLang="en-US" dirty="0"/>
              <a:t>年</a:t>
            </a:r>
            <a:r>
              <a:rPr lang="ja-JP" altLang="en-US" dirty="0"/>
              <a:t>３</a:t>
            </a:r>
            <a:r>
              <a:rPr kumimoji="1" lang="ja-JP" altLang="en-US" dirty="0"/>
              <a:t>月</a:t>
            </a:r>
            <a:r>
              <a:rPr kumimoji="1" lang="en-US" altLang="ja-JP" dirty="0"/>
              <a:t>31</a:t>
            </a:r>
            <a:r>
              <a:rPr kumimoji="1" lang="ja-JP" altLang="en-US" dirty="0"/>
              <a:t>日までに徐々に形にする。</a:t>
            </a:r>
            <a:endParaRPr kumimoji="1" lang="en-US" altLang="ja-JP" dirty="0"/>
          </a:p>
          <a:p>
            <a:endParaRPr kumimoji="1" lang="en-US" altLang="ja-JP" dirty="0"/>
          </a:p>
          <a:p>
            <a:r>
              <a:rPr lang="ja-JP" altLang="en-US" sz="2000" b="1" dirty="0"/>
              <a:t>「</a:t>
            </a:r>
            <a:r>
              <a:rPr lang="en-US" altLang="ja-JP" sz="2000" b="1" dirty="0"/>
              <a:t>65</a:t>
            </a:r>
            <a:r>
              <a:rPr lang="ja-JP" altLang="en-US" sz="2000" b="1" dirty="0"/>
              <a:t>名の“ひとり”の暮らしを在宅で支え続ける」</a:t>
            </a:r>
            <a:endParaRPr lang="en-US" altLang="ja-JP" sz="2000" b="1" dirty="0"/>
          </a:p>
          <a:p>
            <a:r>
              <a:rPr lang="ja-JP" altLang="en-US" sz="2000" b="1" dirty="0"/>
              <a:t>　　　　　　　為の　小多機連動ケア</a:t>
            </a:r>
            <a:endParaRPr lang="en-US" altLang="ja-JP" sz="2000" b="1" dirty="0"/>
          </a:p>
          <a:p>
            <a:endParaRPr kumimoji="1" lang="en-US" altLang="ja-JP" dirty="0"/>
          </a:p>
          <a:p>
            <a:r>
              <a:rPr kumimoji="1" lang="ja-JP" altLang="en-US" dirty="0"/>
              <a:t>利用者様が“連動ケア”の中で自宅で生活するために私</a:t>
            </a:r>
            <a:endParaRPr kumimoji="1" lang="en-US" altLang="ja-JP" dirty="0"/>
          </a:p>
          <a:p>
            <a:r>
              <a:rPr lang="ja-JP" altLang="en-US" dirty="0"/>
              <a:t>　</a:t>
            </a:r>
            <a:r>
              <a:rPr kumimoji="1" lang="ja-JP" altLang="en-US" dirty="0"/>
              <a:t>たちがするべきこと⇒　楽にできる情報共有の仕組化</a:t>
            </a:r>
            <a:endParaRPr kumimoji="1" lang="en-US" altLang="ja-JP" dirty="0"/>
          </a:p>
          <a:p>
            <a:pPr algn="ctr"/>
            <a:r>
              <a:rPr kumimoji="1" lang="ja-JP" altLang="en-US" b="1" dirty="0"/>
              <a:t>相互交流を強化＝</a:t>
            </a:r>
            <a:r>
              <a:rPr kumimoji="1" lang="ja-JP" altLang="en-US" sz="1100" b="1" dirty="0"/>
              <a:t>まずは法人内から！</a:t>
            </a:r>
            <a:endParaRPr kumimoji="1" lang="en-US" altLang="ja-JP" sz="1100" b="1" dirty="0"/>
          </a:p>
          <a:p>
            <a:r>
              <a:rPr kumimoji="1" lang="ja-JP" altLang="en-US" dirty="0"/>
              <a:t>①小多機各スタッフは、</a:t>
            </a:r>
            <a:r>
              <a:rPr lang="ja-JP" altLang="en-US" dirty="0"/>
              <a:t>可能な限りサテライトと本体の</a:t>
            </a:r>
            <a:endParaRPr lang="en-US" altLang="ja-JP" dirty="0"/>
          </a:p>
          <a:p>
            <a:r>
              <a:rPr lang="ja-JP" altLang="en-US" dirty="0"/>
              <a:t>　業務を経験する。</a:t>
            </a:r>
            <a:endParaRPr lang="en-US" altLang="ja-JP" dirty="0"/>
          </a:p>
          <a:p>
            <a:r>
              <a:rPr kumimoji="1" lang="ja-JP" altLang="en-US" dirty="0"/>
              <a:t>②計画作成担当者でチームを編成→会議等情報共有でき</a:t>
            </a:r>
            <a:endParaRPr kumimoji="1" lang="en-US" altLang="ja-JP" dirty="0"/>
          </a:p>
          <a:p>
            <a:r>
              <a:rPr lang="ja-JP" altLang="en-US" dirty="0"/>
              <a:t>　</a:t>
            </a:r>
            <a:r>
              <a:rPr kumimoji="1" lang="ja-JP" altLang="en-US" dirty="0" err="1"/>
              <a:t>る</a:t>
            </a:r>
            <a:r>
              <a:rPr kumimoji="1" lang="ja-JP" altLang="en-US" dirty="0"/>
              <a:t>仕組みつくり</a:t>
            </a:r>
            <a:endParaRPr kumimoji="1" lang="en-US" altLang="ja-JP" dirty="0"/>
          </a:p>
          <a:p>
            <a:r>
              <a:rPr lang="ja-JP" altLang="en-US" dirty="0"/>
              <a:t>③急な利用者様の泊まり通いの対応を可能にするため、</a:t>
            </a:r>
            <a:endParaRPr lang="en-US" altLang="ja-JP" dirty="0"/>
          </a:p>
          <a:p>
            <a:r>
              <a:rPr lang="ja-JP" altLang="en-US" dirty="0"/>
              <a:t>　「ほのぼの記録システム」等をアップグレード</a:t>
            </a:r>
            <a:endParaRPr lang="en-US" altLang="ja-JP" dirty="0"/>
          </a:p>
          <a:p>
            <a:r>
              <a:rPr lang="ja-JP" altLang="en-US" dirty="0"/>
              <a:t>＊①～③を</a:t>
            </a:r>
            <a:r>
              <a:rPr lang="ja-JP" altLang="en-US" b="1" dirty="0"/>
              <a:t>皆の力を借りて</a:t>
            </a:r>
            <a:r>
              <a:rPr lang="ja-JP" altLang="en-US" dirty="0"/>
              <a:t>今後具体的に示していきます。　　　</a:t>
            </a:r>
            <a:endParaRPr lang="en-US" altLang="ja-JP" dirty="0"/>
          </a:p>
        </p:txBody>
      </p:sp>
      <p:sp>
        <p:nvSpPr>
          <p:cNvPr id="3" name="四角形: 角を丸くする 2">
            <a:extLst>
              <a:ext uri="{FF2B5EF4-FFF2-40B4-BE49-F238E27FC236}">
                <a16:creationId xmlns:a16="http://schemas.microsoft.com/office/drawing/2014/main" id="{6131A351-8C19-49E7-9B22-B1A9C21E2537}"/>
              </a:ext>
            </a:extLst>
          </p:cNvPr>
          <p:cNvSpPr/>
          <p:nvPr/>
        </p:nvSpPr>
        <p:spPr>
          <a:xfrm>
            <a:off x="3802936" y="3107199"/>
            <a:ext cx="914400" cy="30493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けやき</a:t>
            </a:r>
          </a:p>
        </p:txBody>
      </p:sp>
      <p:sp>
        <p:nvSpPr>
          <p:cNvPr id="9" name="四角形: 角を丸くする 8">
            <a:extLst>
              <a:ext uri="{FF2B5EF4-FFF2-40B4-BE49-F238E27FC236}">
                <a16:creationId xmlns:a16="http://schemas.microsoft.com/office/drawing/2014/main" id="{9A4093F3-3CB2-4196-A049-CEF11B4510A1}"/>
              </a:ext>
            </a:extLst>
          </p:cNvPr>
          <p:cNvSpPr/>
          <p:nvPr/>
        </p:nvSpPr>
        <p:spPr>
          <a:xfrm>
            <a:off x="90170" y="5268406"/>
            <a:ext cx="1250347" cy="21690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err="1"/>
              <a:t>はな</a:t>
            </a:r>
            <a:r>
              <a:rPr kumimoji="1" lang="ja-JP" altLang="en-US" sz="1600" b="1" dirty="0"/>
              <a:t>みずき</a:t>
            </a:r>
          </a:p>
        </p:txBody>
      </p:sp>
      <p:sp>
        <p:nvSpPr>
          <p:cNvPr id="10" name="四角形: 角を丸くする 9">
            <a:extLst>
              <a:ext uri="{FF2B5EF4-FFF2-40B4-BE49-F238E27FC236}">
                <a16:creationId xmlns:a16="http://schemas.microsoft.com/office/drawing/2014/main" id="{92434062-2B77-45EA-82AC-FE1E9049E8D6}"/>
              </a:ext>
            </a:extLst>
          </p:cNvPr>
          <p:cNvSpPr/>
          <p:nvPr/>
        </p:nvSpPr>
        <p:spPr>
          <a:xfrm>
            <a:off x="5158333" y="5325996"/>
            <a:ext cx="745903" cy="2805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竹庵</a:t>
            </a:r>
          </a:p>
        </p:txBody>
      </p:sp>
      <p:sp>
        <p:nvSpPr>
          <p:cNvPr id="13" name="矢印: 左右 12">
            <a:extLst>
              <a:ext uri="{FF2B5EF4-FFF2-40B4-BE49-F238E27FC236}">
                <a16:creationId xmlns:a16="http://schemas.microsoft.com/office/drawing/2014/main" id="{A2F5A0FF-9919-418E-9066-3F78FEF2EF2A}"/>
              </a:ext>
            </a:extLst>
          </p:cNvPr>
          <p:cNvSpPr/>
          <p:nvPr/>
        </p:nvSpPr>
        <p:spPr>
          <a:xfrm rot="19069451">
            <a:off x="1980608" y="4789480"/>
            <a:ext cx="760398" cy="3192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t>交流</a:t>
            </a:r>
          </a:p>
        </p:txBody>
      </p:sp>
      <p:sp>
        <p:nvSpPr>
          <p:cNvPr id="14" name="矢印: 左右 13">
            <a:extLst>
              <a:ext uri="{FF2B5EF4-FFF2-40B4-BE49-F238E27FC236}">
                <a16:creationId xmlns:a16="http://schemas.microsoft.com/office/drawing/2014/main" id="{55A70EC9-6F1F-4BC3-95BB-FB3BBC4B3DED}"/>
              </a:ext>
            </a:extLst>
          </p:cNvPr>
          <p:cNvSpPr/>
          <p:nvPr/>
        </p:nvSpPr>
        <p:spPr>
          <a:xfrm rot="3018391">
            <a:off x="3814154" y="4830777"/>
            <a:ext cx="713008" cy="3192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t>交流</a:t>
            </a:r>
          </a:p>
        </p:txBody>
      </p:sp>
      <p:sp>
        <p:nvSpPr>
          <p:cNvPr id="15" name="矢印: 左右 14">
            <a:extLst>
              <a:ext uri="{FF2B5EF4-FFF2-40B4-BE49-F238E27FC236}">
                <a16:creationId xmlns:a16="http://schemas.microsoft.com/office/drawing/2014/main" id="{B369FCF1-F688-4B1A-8573-E5BAB025094A}"/>
              </a:ext>
            </a:extLst>
          </p:cNvPr>
          <p:cNvSpPr/>
          <p:nvPr/>
        </p:nvSpPr>
        <p:spPr>
          <a:xfrm>
            <a:off x="2825036" y="5608972"/>
            <a:ext cx="728824" cy="3192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t>交流</a:t>
            </a:r>
          </a:p>
        </p:txBody>
      </p:sp>
      <p:sp>
        <p:nvSpPr>
          <p:cNvPr id="16" name="正方形/長方形 15">
            <a:extLst>
              <a:ext uri="{FF2B5EF4-FFF2-40B4-BE49-F238E27FC236}">
                <a16:creationId xmlns:a16="http://schemas.microsoft.com/office/drawing/2014/main" id="{3C954A3E-3F8A-481E-A5D4-F5E23841FB06}"/>
              </a:ext>
            </a:extLst>
          </p:cNvPr>
          <p:cNvSpPr/>
          <p:nvPr/>
        </p:nvSpPr>
        <p:spPr>
          <a:xfrm>
            <a:off x="2766335" y="3603030"/>
            <a:ext cx="842029" cy="1567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定員</a:t>
            </a:r>
            <a:r>
              <a:rPr kumimoji="1" lang="en-US" altLang="ja-JP" sz="1200" b="1" dirty="0"/>
              <a:t>29</a:t>
            </a:r>
            <a:r>
              <a:rPr kumimoji="1" lang="ja-JP" altLang="en-US" sz="1200" b="1" dirty="0"/>
              <a:t>名</a:t>
            </a:r>
          </a:p>
        </p:txBody>
      </p:sp>
      <p:sp>
        <p:nvSpPr>
          <p:cNvPr id="18" name="正方形/長方形 17">
            <a:extLst>
              <a:ext uri="{FF2B5EF4-FFF2-40B4-BE49-F238E27FC236}">
                <a16:creationId xmlns:a16="http://schemas.microsoft.com/office/drawing/2014/main" id="{A4BBCAC1-C0F2-4717-BD19-4288477295F6}"/>
              </a:ext>
            </a:extLst>
          </p:cNvPr>
          <p:cNvSpPr/>
          <p:nvPr/>
        </p:nvSpPr>
        <p:spPr>
          <a:xfrm>
            <a:off x="6558168" y="3006692"/>
            <a:ext cx="5226086" cy="2109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けやき定員</a:t>
            </a:r>
            <a:r>
              <a:rPr kumimoji="1" lang="en-US" altLang="ja-JP" sz="1200" b="1" dirty="0"/>
              <a:t>29</a:t>
            </a:r>
            <a:r>
              <a:rPr kumimoji="1" lang="ja-JP" altLang="en-US" sz="1200" b="1" dirty="0"/>
              <a:t>名＋は</a:t>
            </a:r>
            <a:r>
              <a:rPr kumimoji="1" lang="ja-JP" altLang="en-US" sz="1200" b="1" dirty="0" err="1"/>
              <a:t>な</a:t>
            </a:r>
            <a:r>
              <a:rPr kumimoji="1" lang="ja-JP" altLang="en-US" sz="1200" b="1" dirty="0"/>
              <a:t>みずき定員</a:t>
            </a:r>
            <a:r>
              <a:rPr kumimoji="1" lang="en-US" altLang="ja-JP" sz="1200" b="1" dirty="0"/>
              <a:t>18</a:t>
            </a:r>
            <a:r>
              <a:rPr kumimoji="1" lang="ja-JP" altLang="en-US" sz="1200" b="1" dirty="0"/>
              <a:t>名＋竹庵定員</a:t>
            </a:r>
            <a:r>
              <a:rPr kumimoji="1" lang="en-US" altLang="ja-JP" sz="1200" b="1" dirty="0"/>
              <a:t>18</a:t>
            </a:r>
            <a:r>
              <a:rPr kumimoji="1" lang="ja-JP" altLang="en-US" sz="1200" b="1" dirty="0"/>
              <a:t>名＝６５名！！</a:t>
            </a:r>
          </a:p>
        </p:txBody>
      </p:sp>
      <p:sp>
        <p:nvSpPr>
          <p:cNvPr id="20" name="正方形/長方形 19">
            <a:extLst>
              <a:ext uri="{FF2B5EF4-FFF2-40B4-BE49-F238E27FC236}">
                <a16:creationId xmlns:a16="http://schemas.microsoft.com/office/drawing/2014/main" id="{00FAAF21-DC1C-4313-AB59-FFDAEDC3D353}"/>
              </a:ext>
            </a:extLst>
          </p:cNvPr>
          <p:cNvSpPr/>
          <p:nvPr/>
        </p:nvSpPr>
        <p:spPr>
          <a:xfrm>
            <a:off x="1404546" y="5672024"/>
            <a:ext cx="848148" cy="1595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定員</a:t>
            </a:r>
            <a:r>
              <a:rPr lang="en-US" altLang="ja-JP" sz="1200" b="1" dirty="0"/>
              <a:t>18</a:t>
            </a:r>
            <a:r>
              <a:rPr kumimoji="1" lang="ja-JP" altLang="en-US" sz="1200" b="1" dirty="0"/>
              <a:t>名</a:t>
            </a:r>
          </a:p>
        </p:txBody>
      </p:sp>
      <p:sp>
        <p:nvSpPr>
          <p:cNvPr id="21" name="正方形/長方形 20">
            <a:extLst>
              <a:ext uri="{FF2B5EF4-FFF2-40B4-BE49-F238E27FC236}">
                <a16:creationId xmlns:a16="http://schemas.microsoft.com/office/drawing/2014/main" id="{8F5E6A4C-72F2-4F89-93D1-F76C13F1D8D9}"/>
              </a:ext>
            </a:extLst>
          </p:cNvPr>
          <p:cNvSpPr/>
          <p:nvPr/>
        </p:nvSpPr>
        <p:spPr>
          <a:xfrm>
            <a:off x="4197198" y="5648804"/>
            <a:ext cx="848148" cy="1595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t>定員</a:t>
            </a:r>
            <a:r>
              <a:rPr lang="en-US" altLang="ja-JP" sz="1200" b="1" dirty="0"/>
              <a:t>18</a:t>
            </a:r>
            <a:r>
              <a:rPr kumimoji="1" lang="ja-JP" altLang="en-US" sz="1200" b="1" dirty="0"/>
              <a:t>名</a:t>
            </a:r>
          </a:p>
        </p:txBody>
      </p:sp>
      <p:sp>
        <p:nvSpPr>
          <p:cNvPr id="24" name="テキスト ボックス 23">
            <a:extLst>
              <a:ext uri="{FF2B5EF4-FFF2-40B4-BE49-F238E27FC236}">
                <a16:creationId xmlns:a16="http://schemas.microsoft.com/office/drawing/2014/main" id="{1BE7C29C-8972-48EC-B451-AAE8B826F06B}"/>
              </a:ext>
            </a:extLst>
          </p:cNvPr>
          <p:cNvSpPr txBox="1"/>
          <p:nvPr/>
        </p:nvSpPr>
        <p:spPr>
          <a:xfrm>
            <a:off x="169557" y="2437068"/>
            <a:ext cx="7951041" cy="276999"/>
          </a:xfrm>
          <a:prstGeom prst="rect">
            <a:avLst/>
          </a:prstGeom>
          <a:noFill/>
        </p:spPr>
        <p:txBody>
          <a:bodyPr wrap="square" rtlCol="0">
            <a:spAutoFit/>
          </a:bodyPr>
          <a:lstStyle/>
          <a:p>
            <a:r>
              <a:rPr kumimoji="1" lang="ja-JP" altLang="en-US" sz="1200" b="1" dirty="0"/>
              <a:t>👇〇印は、適正な人員配置の中で、各事業所が力を入れていくサービス</a:t>
            </a:r>
            <a:r>
              <a:rPr kumimoji="1" lang="ja-JP" altLang="en-US" sz="1200" dirty="0"/>
              <a:t>（〇が無くてもサービス０ではない）</a:t>
            </a:r>
          </a:p>
        </p:txBody>
      </p:sp>
      <p:sp>
        <p:nvSpPr>
          <p:cNvPr id="25" name="楕円 24">
            <a:extLst>
              <a:ext uri="{FF2B5EF4-FFF2-40B4-BE49-F238E27FC236}">
                <a16:creationId xmlns:a16="http://schemas.microsoft.com/office/drawing/2014/main" id="{0D1D5E92-EC19-4AF2-A282-7998E1F84962}"/>
              </a:ext>
            </a:extLst>
          </p:cNvPr>
          <p:cNvSpPr/>
          <p:nvPr/>
        </p:nvSpPr>
        <p:spPr>
          <a:xfrm>
            <a:off x="2549420" y="3827158"/>
            <a:ext cx="1253516" cy="431839"/>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C882BE6-1E2B-486D-AFF6-04BC5288A2EC}"/>
              </a:ext>
            </a:extLst>
          </p:cNvPr>
          <p:cNvSpPr/>
          <p:nvPr/>
        </p:nvSpPr>
        <p:spPr>
          <a:xfrm>
            <a:off x="1290044" y="5831158"/>
            <a:ext cx="362328" cy="345731"/>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BFAE4CBE-74DF-4143-B6B2-331BF628D17F}"/>
              </a:ext>
            </a:extLst>
          </p:cNvPr>
          <p:cNvSpPr/>
          <p:nvPr/>
        </p:nvSpPr>
        <p:spPr>
          <a:xfrm>
            <a:off x="4765779" y="5821770"/>
            <a:ext cx="362328" cy="345731"/>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010BE064-EB1A-4AF2-B0F0-5284A04686AF}"/>
              </a:ext>
            </a:extLst>
          </p:cNvPr>
          <p:cNvSpPr/>
          <p:nvPr/>
        </p:nvSpPr>
        <p:spPr>
          <a:xfrm>
            <a:off x="2013697" y="5846289"/>
            <a:ext cx="362328" cy="345731"/>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AE8513AB-02B3-4AE8-AC25-B9D81CC99C4D}"/>
              </a:ext>
            </a:extLst>
          </p:cNvPr>
          <p:cNvSpPr/>
          <p:nvPr/>
        </p:nvSpPr>
        <p:spPr>
          <a:xfrm>
            <a:off x="4414533" y="5831157"/>
            <a:ext cx="362328" cy="345731"/>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50A4E858-4A24-4D60-AC4A-36BE309509FE}"/>
              </a:ext>
            </a:extLst>
          </p:cNvPr>
          <p:cNvSpPr/>
          <p:nvPr/>
        </p:nvSpPr>
        <p:spPr>
          <a:xfrm>
            <a:off x="-4700" y="1762651"/>
            <a:ext cx="1209173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爆発: 14 pt 21">
            <a:extLst>
              <a:ext uri="{FF2B5EF4-FFF2-40B4-BE49-F238E27FC236}">
                <a16:creationId xmlns:a16="http://schemas.microsoft.com/office/drawing/2014/main" id="{9FC7E357-E552-47D4-BDD8-22AEA8D0B8F6}"/>
              </a:ext>
            </a:extLst>
          </p:cNvPr>
          <p:cNvSpPr/>
          <p:nvPr/>
        </p:nvSpPr>
        <p:spPr>
          <a:xfrm>
            <a:off x="10324344" y="1642352"/>
            <a:ext cx="1840911" cy="1178194"/>
          </a:xfrm>
          <a:prstGeom prst="irregularSeal2">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4388CF95-EF22-4DCA-A56D-D7CCEEE69BD9}"/>
              </a:ext>
            </a:extLst>
          </p:cNvPr>
          <p:cNvSpPr txBox="1"/>
          <p:nvPr/>
        </p:nvSpPr>
        <p:spPr>
          <a:xfrm>
            <a:off x="10700302" y="1933552"/>
            <a:ext cx="1271682" cy="738664"/>
          </a:xfrm>
          <a:prstGeom prst="rect">
            <a:avLst/>
          </a:prstGeom>
          <a:noFill/>
        </p:spPr>
        <p:txBody>
          <a:bodyPr wrap="square" rtlCol="0">
            <a:spAutoFit/>
          </a:bodyPr>
          <a:lstStyle/>
          <a:p>
            <a:r>
              <a:rPr kumimoji="1" lang="ja-JP" altLang="en-US" sz="1400" b="1" dirty="0"/>
              <a:t>構想と実践</a:t>
            </a:r>
            <a:endParaRPr kumimoji="1" lang="en-US" altLang="ja-JP" sz="1400" b="1" dirty="0"/>
          </a:p>
          <a:p>
            <a:r>
              <a:rPr lang="ja-JP" altLang="en-US" sz="1400" b="1" dirty="0"/>
              <a:t>県下？いや</a:t>
            </a:r>
            <a:endParaRPr lang="en-US" altLang="ja-JP" sz="1400" b="1" dirty="0"/>
          </a:p>
          <a:p>
            <a:r>
              <a:rPr lang="ja-JP" altLang="en-US" sz="1400" b="1" dirty="0"/>
              <a:t>日本初！</a:t>
            </a:r>
            <a:r>
              <a:rPr lang="en-US" altLang="ja-JP" sz="1400" b="1" dirty="0"/>
              <a:t>?</a:t>
            </a:r>
            <a:endParaRPr kumimoji="1" lang="ja-JP" altLang="en-US" sz="1400" b="1" dirty="0"/>
          </a:p>
        </p:txBody>
      </p:sp>
    </p:spTree>
    <p:extLst>
      <p:ext uri="{BB962C8B-B14F-4D97-AF65-F5344CB8AC3E}">
        <p14:creationId xmlns:p14="http://schemas.microsoft.com/office/powerpoint/2010/main" val="420701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955051" cy="960408"/>
          </a:xfrm>
        </p:spPr>
        <p:txBody>
          <a:bodyPr>
            <a:normAutofit/>
          </a:bodyPr>
          <a:lstStyle/>
          <a:p>
            <a:r>
              <a:rPr kumimoji="1" lang="ja-JP" altLang="en-US" sz="4000" dirty="0"/>
              <a:t>宗明会の全体像</a:t>
            </a:r>
          </a:p>
        </p:txBody>
      </p:sp>
      <p:sp>
        <p:nvSpPr>
          <p:cNvPr id="5" name="角丸四角形 4"/>
          <p:cNvSpPr/>
          <p:nvPr/>
        </p:nvSpPr>
        <p:spPr>
          <a:xfrm>
            <a:off x="793487" y="1119845"/>
            <a:ext cx="2579298" cy="1250830"/>
          </a:xfrm>
          <a:prstGeom prst="round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訪問看護ＳＴつばさ</a:t>
            </a:r>
          </a:p>
        </p:txBody>
      </p:sp>
      <p:sp>
        <p:nvSpPr>
          <p:cNvPr id="6" name="角丸四角形 5"/>
          <p:cNvSpPr/>
          <p:nvPr/>
        </p:nvSpPr>
        <p:spPr>
          <a:xfrm>
            <a:off x="3426929" y="1119845"/>
            <a:ext cx="2579298" cy="1250830"/>
          </a:xfrm>
          <a:prstGeom prst="roundRect">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訪問介護ＳＴみどり</a:t>
            </a:r>
          </a:p>
        </p:txBody>
      </p:sp>
      <p:sp>
        <p:nvSpPr>
          <p:cNvPr id="7" name="角丸四角形 6"/>
          <p:cNvSpPr/>
          <p:nvPr/>
        </p:nvSpPr>
        <p:spPr>
          <a:xfrm>
            <a:off x="753372" y="4425059"/>
            <a:ext cx="2579298" cy="125083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小規模多機能見岳荘～けやき～</a:t>
            </a:r>
          </a:p>
        </p:txBody>
      </p:sp>
      <p:sp>
        <p:nvSpPr>
          <p:cNvPr id="8" name="角丸四角形 7"/>
          <p:cNvSpPr/>
          <p:nvPr/>
        </p:nvSpPr>
        <p:spPr>
          <a:xfrm>
            <a:off x="3332670" y="4425059"/>
            <a:ext cx="2628876" cy="125083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住宅型有料老人ホーム見岳荘～けやき～</a:t>
            </a:r>
          </a:p>
        </p:txBody>
      </p:sp>
      <p:sp>
        <p:nvSpPr>
          <p:cNvPr id="9" name="角丸四角形 8"/>
          <p:cNvSpPr/>
          <p:nvPr/>
        </p:nvSpPr>
        <p:spPr>
          <a:xfrm>
            <a:off x="9471112" y="4410211"/>
            <a:ext cx="2566900" cy="1188024"/>
          </a:xfrm>
          <a:prstGeom prst="roundRect">
            <a:avLst/>
          </a:prstGeom>
          <a:solidFill>
            <a:srgbClr val="CC99FF"/>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小規模多機能サテライト</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見岳荘～</a:t>
            </a:r>
            <a:r>
              <a:rPr kumimoji="1" lang="ja-JP" altLang="en-US" sz="16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はな</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みずき～</a:t>
            </a:r>
          </a:p>
        </p:txBody>
      </p:sp>
      <p:sp>
        <p:nvSpPr>
          <p:cNvPr id="10" name="角丸四角形 9"/>
          <p:cNvSpPr/>
          <p:nvPr/>
        </p:nvSpPr>
        <p:spPr>
          <a:xfrm>
            <a:off x="6060371" y="1120132"/>
            <a:ext cx="2579298" cy="1250830"/>
          </a:xfrm>
          <a:prstGeom prst="round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居宅介護支援事業所</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こだま</a:t>
            </a:r>
          </a:p>
        </p:txBody>
      </p:sp>
      <p:sp>
        <p:nvSpPr>
          <p:cNvPr id="11" name="テキスト ボックス 10"/>
          <p:cNvSpPr txBox="1"/>
          <p:nvPr/>
        </p:nvSpPr>
        <p:spPr>
          <a:xfrm>
            <a:off x="4154840" y="133951"/>
            <a:ext cx="40821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法人全体で　</a:t>
            </a:r>
            <a:r>
              <a:rPr lang="ja-JP" altLang="en-US" sz="3200" dirty="0">
                <a:solidFill>
                  <a:srgbClr val="0070C0"/>
                </a:solidFill>
                <a:latin typeface="游ゴシック" panose="020F0502020204030204"/>
                <a:ea typeface="游ゴシック" panose="020B0400000000000000" pitchFamily="50" charset="-128"/>
              </a:rPr>
              <a:t>７０</a:t>
            </a:r>
            <a:r>
              <a:rPr kumimoji="1" lang="ja-JP" altLang="en-US" sz="32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名</a:t>
            </a:r>
          </a:p>
        </p:txBody>
      </p:sp>
      <p:sp>
        <p:nvSpPr>
          <p:cNvPr id="12" name="角丸四角形 11"/>
          <p:cNvSpPr/>
          <p:nvPr/>
        </p:nvSpPr>
        <p:spPr>
          <a:xfrm>
            <a:off x="8677656" y="172730"/>
            <a:ext cx="2717838" cy="4478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2022</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年</a:t>
            </a: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4</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月</a:t>
            </a: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日　現在</a:t>
            </a:r>
          </a:p>
        </p:txBody>
      </p:sp>
      <p:sp>
        <p:nvSpPr>
          <p:cNvPr id="13" name="正方形/長方形 12"/>
          <p:cNvSpPr/>
          <p:nvPr/>
        </p:nvSpPr>
        <p:spPr>
          <a:xfrm>
            <a:off x="82223" y="2412224"/>
            <a:ext cx="10021897" cy="31481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訪問看護・訪問介護・居宅介護支援・総務は一つの事務所に併設。けやきと同じ岩原地区</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正方形/長方形 13"/>
          <p:cNvSpPr/>
          <p:nvPr/>
        </p:nvSpPr>
        <p:spPr>
          <a:xfrm>
            <a:off x="703794" y="5816539"/>
            <a:ext cx="2628877"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登録定員：２９名</a:t>
            </a:r>
          </a:p>
        </p:txBody>
      </p:sp>
      <p:sp>
        <p:nvSpPr>
          <p:cNvPr id="15" name="正方形/長方形 14"/>
          <p:cNvSpPr/>
          <p:nvPr/>
        </p:nvSpPr>
        <p:spPr>
          <a:xfrm>
            <a:off x="505268" y="6141404"/>
            <a:ext cx="5721069"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堀金烏川３６８－１　小多機と有料は一つの建物です。</a:t>
            </a:r>
          </a:p>
        </p:txBody>
      </p:sp>
      <p:sp>
        <p:nvSpPr>
          <p:cNvPr id="17" name="正方形/長方形 16"/>
          <p:cNvSpPr/>
          <p:nvPr/>
        </p:nvSpPr>
        <p:spPr>
          <a:xfrm>
            <a:off x="3332670" y="5816539"/>
            <a:ext cx="2628877"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入居定員：６名</a:t>
            </a:r>
          </a:p>
        </p:txBody>
      </p:sp>
      <p:sp>
        <p:nvSpPr>
          <p:cNvPr id="18" name="正方形/長方形 17"/>
          <p:cNvSpPr/>
          <p:nvPr/>
        </p:nvSpPr>
        <p:spPr>
          <a:xfrm>
            <a:off x="9336505" y="5687074"/>
            <a:ext cx="2784653" cy="41267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登録定員：１</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名／会員制</a:t>
            </a:r>
          </a:p>
        </p:txBody>
      </p:sp>
      <p:sp>
        <p:nvSpPr>
          <p:cNvPr id="19" name="正方形/長方形 18"/>
          <p:cNvSpPr/>
          <p:nvPr/>
        </p:nvSpPr>
        <p:spPr>
          <a:xfrm>
            <a:off x="9336505" y="6128495"/>
            <a:ext cx="2784653" cy="5411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豊科</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4701‐6</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（豊科駅周辺）</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けやき～車で</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a:t>
            </a:r>
          </a:p>
        </p:txBody>
      </p:sp>
      <p:sp>
        <p:nvSpPr>
          <p:cNvPr id="20" name="角丸四角形 12"/>
          <p:cNvSpPr/>
          <p:nvPr/>
        </p:nvSpPr>
        <p:spPr>
          <a:xfrm>
            <a:off x="184082" y="3161157"/>
            <a:ext cx="2779409" cy="8299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託児所</a:t>
            </a:r>
            <a:endParaRPr kumimoji="1" lang="en-US" altLang="ja-JP"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よってき家</a:t>
            </a:r>
          </a:p>
        </p:txBody>
      </p:sp>
      <p:sp>
        <p:nvSpPr>
          <p:cNvPr id="21" name="正方形/長方形 20"/>
          <p:cNvSpPr/>
          <p:nvPr/>
        </p:nvSpPr>
        <p:spPr>
          <a:xfrm>
            <a:off x="2981487" y="3254426"/>
            <a:ext cx="4598408"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←けやきより、徒歩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　堀金烏川</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697-</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６</a:t>
            </a:r>
          </a:p>
        </p:txBody>
      </p:sp>
      <p:sp>
        <p:nvSpPr>
          <p:cNvPr id="22" name="正方形/長方形 21"/>
          <p:cNvSpPr/>
          <p:nvPr/>
        </p:nvSpPr>
        <p:spPr>
          <a:xfrm>
            <a:off x="2988566" y="3572134"/>
            <a:ext cx="2963685" cy="55794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託児は、平成</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29</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年４月より内閣「企業主導型保育事業」に則る</a:t>
            </a:r>
          </a:p>
        </p:txBody>
      </p:sp>
      <p:sp>
        <p:nvSpPr>
          <p:cNvPr id="3" name="テキスト ボックス 2">
            <a:extLst>
              <a:ext uri="{FF2B5EF4-FFF2-40B4-BE49-F238E27FC236}">
                <a16:creationId xmlns:a16="http://schemas.microsoft.com/office/drawing/2014/main" id="{F8B21AE1-4DAC-4ED1-8797-8FC782C9400F}"/>
              </a:ext>
            </a:extLst>
          </p:cNvPr>
          <p:cNvSpPr txBox="1"/>
          <p:nvPr/>
        </p:nvSpPr>
        <p:spPr>
          <a:xfrm>
            <a:off x="8299334" y="2782949"/>
            <a:ext cx="37463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有限会社宗明会は、在宅介護を選んだ利用者やご家族を全力でサポートする会社です。</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今後は世代を超えて支えていけるように</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他事業と連携・事業展開していきます。</a:t>
            </a:r>
          </a:p>
        </p:txBody>
      </p:sp>
      <p:sp>
        <p:nvSpPr>
          <p:cNvPr id="23" name="角丸四角形 8">
            <a:extLst>
              <a:ext uri="{FF2B5EF4-FFF2-40B4-BE49-F238E27FC236}">
                <a16:creationId xmlns:a16="http://schemas.microsoft.com/office/drawing/2014/main" id="{ACE23436-75CD-4586-97E3-A7428501F246}"/>
              </a:ext>
            </a:extLst>
          </p:cNvPr>
          <p:cNvSpPr/>
          <p:nvPr/>
        </p:nvSpPr>
        <p:spPr>
          <a:xfrm>
            <a:off x="6480620" y="4466107"/>
            <a:ext cx="2681033" cy="1250830"/>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小規模多機能サテライト</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見岳荘　～　竹　庵　～</a:t>
            </a:r>
          </a:p>
        </p:txBody>
      </p:sp>
      <p:sp>
        <p:nvSpPr>
          <p:cNvPr id="24" name="正方形/長方形 23">
            <a:extLst>
              <a:ext uri="{FF2B5EF4-FFF2-40B4-BE49-F238E27FC236}">
                <a16:creationId xmlns:a16="http://schemas.microsoft.com/office/drawing/2014/main" id="{14D30120-1E67-43D5-A36D-3AAF540C5162}"/>
              </a:ext>
            </a:extLst>
          </p:cNvPr>
          <p:cNvSpPr/>
          <p:nvPr/>
        </p:nvSpPr>
        <p:spPr>
          <a:xfrm>
            <a:off x="6522345" y="5772850"/>
            <a:ext cx="2597584" cy="41267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登録定員：１</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名／会員制</a:t>
            </a:r>
          </a:p>
        </p:txBody>
      </p:sp>
      <p:sp>
        <p:nvSpPr>
          <p:cNvPr id="25" name="正方形/長方形 24">
            <a:extLst>
              <a:ext uri="{FF2B5EF4-FFF2-40B4-BE49-F238E27FC236}">
                <a16:creationId xmlns:a16="http://schemas.microsoft.com/office/drawing/2014/main" id="{EE5C7557-A2F2-4FEC-82D6-DCBFCE48B3F7}"/>
              </a:ext>
            </a:extLst>
          </p:cNvPr>
          <p:cNvSpPr/>
          <p:nvPr/>
        </p:nvSpPr>
        <p:spPr>
          <a:xfrm>
            <a:off x="6522345" y="6185526"/>
            <a:ext cx="2597584" cy="5411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堀金三田</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964‐3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けやき～車で５分</a:t>
            </a:r>
          </a:p>
        </p:txBody>
      </p:sp>
      <p:sp>
        <p:nvSpPr>
          <p:cNvPr id="4" name="正方形/長方形 3">
            <a:extLst>
              <a:ext uri="{FF2B5EF4-FFF2-40B4-BE49-F238E27FC236}">
                <a16:creationId xmlns:a16="http://schemas.microsoft.com/office/drawing/2014/main" id="{AC066B32-68EB-4283-8E86-4C37700B82D2}"/>
              </a:ext>
            </a:extLst>
          </p:cNvPr>
          <p:cNvSpPr/>
          <p:nvPr/>
        </p:nvSpPr>
        <p:spPr>
          <a:xfrm>
            <a:off x="1277512" y="1997660"/>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管理者：小島　照美</a:t>
            </a:r>
          </a:p>
        </p:txBody>
      </p:sp>
      <p:sp>
        <p:nvSpPr>
          <p:cNvPr id="26" name="正方形/長方形 25">
            <a:extLst>
              <a:ext uri="{FF2B5EF4-FFF2-40B4-BE49-F238E27FC236}">
                <a16:creationId xmlns:a16="http://schemas.microsoft.com/office/drawing/2014/main" id="{CEC248EE-AD24-4A5B-8D98-DD1CDB690098}"/>
              </a:ext>
            </a:extLst>
          </p:cNvPr>
          <p:cNvSpPr/>
          <p:nvPr/>
        </p:nvSpPr>
        <p:spPr>
          <a:xfrm>
            <a:off x="3820223" y="2011568"/>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　盧　紅</a:t>
            </a:r>
          </a:p>
        </p:txBody>
      </p:sp>
      <p:sp>
        <p:nvSpPr>
          <p:cNvPr id="27" name="正方形/長方形 26">
            <a:extLst>
              <a:ext uri="{FF2B5EF4-FFF2-40B4-BE49-F238E27FC236}">
                <a16:creationId xmlns:a16="http://schemas.microsoft.com/office/drawing/2014/main" id="{1057E417-A56A-47E2-9AD9-33928CF144F4}"/>
              </a:ext>
            </a:extLst>
          </p:cNvPr>
          <p:cNvSpPr/>
          <p:nvPr/>
        </p:nvSpPr>
        <p:spPr>
          <a:xfrm>
            <a:off x="6507809" y="2011568"/>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管理者：千野力</a:t>
            </a:r>
          </a:p>
        </p:txBody>
      </p:sp>
      <p:sp>
        <p:nvSpPr>
          <p:cNvPr id="28" name="正方形/長方形 27">
            <a:extLst>
              <a:ext uri="{FF2B5EF4-FFF2-40B4-BE49-F238E27FC236}">
                <a16:creationId xmlns:a16="http://schemas.microsoft.com/office/drawing/2014/main" id="{B60C0F30-B1AC-4E32-826B-8CC59F212C34}"/>
              </a:ext>
            </a:extLst>
          </p:cNvPr>
          <p:cNvSpPr/>
          <p:nvPr/>
        </p:nvSpPr>
        <p:spPr>
          <a:xfrm>
            <a:off x="731575" y="3942862"/>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管理者：山口　由美</a:t>
            </a:r>
          </a:p>
        </p:txBody>
      </p:sp>
      <p:sp>
        <p:nvSpPr>
          <p:cNvPr id="29" name="正方形/長方形 28">
            <a:extLst>
              <a:ext uri="{FF2B5EF4-FFF2-40B4-BE49-F238E27FC236}">
                <a16:creationId xmlns:a16="http://schemas.microsoft.com/office/drawing/2014/main" id="{60EC0989-16A3-40DE-B02B-AADA46F9B1EB}"/>
              </a:ext>
            </a:extLst>
          </p:cNvPr>
          <p:cNvSpPr/>
          <p:nvPr/>
        </p:nvSpPr>
        <p:spPr>
          <a:xfrm>
            <a:off x="1200811" y="5394425"/>
            <a:ext cx="1684421" cy="21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管理者：山田　豊</a:t>
            </a:r>
          </a:p>
        </p:txBody>
      </p:sp>
      <p:sp>
        <p:nvSpPr>
          <p:cNvPr id="30" name="正方形/長方形 29">
            <a:extLst>
              <a:ext uri="{FF2B5EF4-FFF2-40B4-BE49-F238E27FC236}">
                <a16:creationId xmlns:a16="http://schemas.microsoft.com/office/drawing/2014/main" id="{0A387BD1-DBC7-4C49-AEB0-67EBEEA8BBB1}"/>
              </a:ext>
            </a:extLst>
          </p:cNvPr>
          <p:cNvSpPr/>
          <p:nvPr/>
        </p:nvSpPr>
        <p:spPr>
          <a:xfrm>
            <a:off x="1297067" y="5616600"/>
            <a:ext cx="1684421" cy="21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主任：塩原　美奈子</a:t>
            </a:r>
          </a:p>
        </p:txBody>
      </p:sp>
      <p:sp>
        <p:nvSpPr>
          <p:cNvPr id="31" name="正方形/長方形 30">
            <a:extLst>
              <a:ext uri="{FF2B5EF4-FFF2-40B4-BE49-F238E27FC236}">
                <a16:creationId xmlns:a16="http://schemas.microsoft.com/office/drawing/2014/main" id="{87080DC1-1D3D-4CD2-BBC3-CB745B0A2420}"/>
              </a:ext>
            </a:extLst>
          </p:cNvPr>
          <p:cNvSpPr/>
          <p:nvPr/>
        </p:nvSpPr>
        <p:spPr>
          <a:xfrm>
            <a:off x="3740104" y="5599773"/>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主任：野本　和平</a:t>
            </a:r>
          </a:p>
        </p:txBody>
      </p:sp>
      <p:sp>
        <p:nvSpPr>
          <p:cNvPr id="32" name="正方形/長方形 31">
            <a:extLst>
              <a:ext uri="{FF2B5EF4-FFF2-40B4-BE49-F238E27FC236}">
                <a16:creationId xmlns:a16="http://schemas.microsoft.com/office/drawing/2014/main" id="{0ECFE24D-64B8-4CA2-83BA-C054772C619C}"/>
              </a:ext>
            </a:extLst>
          </p:cNvPr>
          <p:cNvSpPr/>
          <p:nvPr/>
        </p:nvSpPr>
        <p:spPr>
          <a:xfrm>
            <a:off x="82223" y="2747705"/>
            <a:ext cx="8694563" cy="3314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安曇野市堀金烏川１０７９番地１（宗明会介護事務所）</a:t>
            </a:r>
          </a:p>
        </p:txBody>
      </p:sp>
      <p:sp>
        <p:nvSpPr>
          <p:cNvPr id="35" name="正方形/長方形 34">
            <a:extLst>
              <a:ext uri="{FF2B5EF4-FFF2-40B4-BE49-F238E27FC236}">
                <a16:creationId xmlns:a16="http://schemas.microsoft.com/office/drawing/2014/main" id="{B5AD3152-365E-4DC1-AAC7-C12E58453103}"/>
              </a:ext>
            </a:extLst>
          </p:cNvPr>
          <p:cNvSpPr/>
          <p:nvPr/>
        </p:nvSpPr>
        <p:spPr>
          <a:xfrm>
            <a:off x="9886620" y="5276226"/>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管理者：三浦　友和</a:t>
            </a:r>
          </a:p>
        </p:txBody>
      </p:sp>
      <p:sp>
        <p:nvSpPr>
          <p:cNvPr id="36" name="正方形/長方形 35">
            <a:extLst>
              <a:ext uri="{FF2B5EF4-FFF2-40B4-BE49-F238E27FC236}">
                <a16:creationId xmlns:a16="http://schemas.microsoft.com/office/drawing/2014/main" id="{42FB11B4-AA47-48C2-AA8D-59B9AA457638}"/>
              </a:ext>
            </a:extLst>
          </p:cNvPr>
          <p:cNvSpPr/>
          <p:nvPr/>
        </p:nvSpPr>
        <p:spPr>
          <a:xfrm>
            <a:off x="9997904" y="5512162"/>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主任：花村　篤</a:t>
            </a:r>
          </a:p>
        </p:txBody>
      </p:sp>
      <p:sp>
        <p:nvSpPr>
          <p:cNvPr id="37" name="テキスト ボックス 36">
            <a:extLst>
              <a:ext uri="{FF2B5EF4-FFF2-40B4-BE49-F238E27FC236}">
                <a16:creationId xmlns:a16="http://schemas.microsoft.com/office/drawing/2014/main" id="{748F9713-0875-4E9A-B202-6A774EA82A53}"/>
              </a:ext>
            </a:extLst>
          </p:cNvPr>
          <p:cNvSpPr txBox="1"/>
          <p:nvPr/>
        </p:nvSpPr>
        <p:spPr>
          <a:xfrm>
            <a:off x="9324808" y="3788667"/>
            <a:ext cx="25123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代表取締役　山田聡</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専務取締役　山田豊</a:t>
            </a:r>
          </a:p>
        </p:txBody>
      </p:sp>
      <p:sp>
        <p:nvSpPr>
          <p:cNvPr id="39" name="円/楕円 20">
            <a:extLst>
              <a:ext uri="{FF2B5EF4-FFF2-40B4-BE49-F238E27FC236}">
                <a16:creationId xmlns:a16="http://schemas.microsoft.com/office/drawing/2014/main" id="{14BC6793-0467-4AC3-9DE9-30AAE9511D6C}"/>
              </a:ext>
            </a:extLst>
          </p:cNvPr>
          <p:cNvSpPr/>
          <p:nvPr/>
        </p:nvSpPr>
        <p:spPr>
          <a:xfrm>
            <a:off x="6489915" y="5317550"/>
            <a:ext cx="2651753" cy="5053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2019</a:t>
            </a: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年</a:t>
            </a:r>
            <a:r>
              <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10</a:t>
            </a: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月より</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しばらく休止中</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角丸四角形 11">
            <a:extLst>
              <a:ext uri="{FF2B5EF4-FFF2-40B4-BE49-F238E27FC236}">
                <a16:creationId xmlns:a16="http://schemas.microsoft.com/office/drawing/2014/main" id="{33FB8C88-00B4-F4C8-2C95-9380A64C46C2}"/>
              </a:ext>
            </a:extLst>
          </p:cNvPr>
          <p:cNvSpPr/>
          <p:nvPr/>
        </p:nvSpPr>
        <p:spPr>
          <a:xfrm>
            <a:off x="8712778" y="1120132"/>
            <a:ext cx="2717838" cy="125082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prstClr val="white"/>
                </a:solidFill>
                <a:latin typeface="游ゴシック" panose="020F0502020204030204"/>
                <a:ea typeface="游ゴシック" panose="020B0400000000000000" pitchFamily="50" charset="-128"/>
              </a:rPr>
              <a:t>総　務</a:t>
            </a:r>
            <a:endParaRPr lang="en-US" altLang="ja-JP" b="1" dirty="0">
              <a:solidFill>
                <a:prstClr val="white"/>
              </a:solidFill>
              <a:latin typeface="游ゴシック" panose="020F0502020204030204"/>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正方形/長方形 39">
            <a:extLst>
              <a:ext uri="{FF2B5EF4-FFF2-40B4-BE49-F238E27FC236}">
                <a16:creationId xmlns:a16="http://schemas.microsoft.com/office/drawing/2014/main" id="{1928EF0B-5B04-945C-572F-AF65FC822776}"/>
              </a:ext>
            </a:extLst>
          </p:cNvPr>
          <p:cNvSpPr/>
          <p:nvPr/>
        </p:nvSpPr>
        <p:spPr>
          <a:xfrm>
            <a:off x="9097645" y="2009882"/>
            <a:ext cx="1859273" cy="22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a:t>
            </a:r>
            <a:r>
              <a:rPr lang="ja-JP" altLang="en-US" sz="1200" dirty="0">
                <a:solidFill>
                  <a:prstClr val="white"/>
                </a:solidFill>
                <a:latin typeface="游ゴシック" panose="020F0502020204030204"/>
                <a:ea typeface="游ゴシック" panose="020B0400000000000000" pitchFamily="50" charset="-128"/>
              </a:rPr>
              <a:t>米窪　良枝</a:t>
            </a:r>
            <a:endPar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63153003"/>
      </p:ext>
    </p:extLst>
  </p:cSld>
  <p:clrMapOvr>
    <a:masterClrMapping/>
  </p:clrMapOvr>
  <mc:AlternateContent xmlns:mc="http://schemas.openxmlformats.org/markup-compatibility/2006" xmlns:p14="http://schemas.microsoft.com/office/powerpoint/2010/main">
    <mc:Choice Requires="p14">
      <p:transition spd="slow" p14:dur="2000" advTm="49409"/>
    </mc:Choice>
    <mc:Fallback xmlns="">
      <p:transition spd="slow" advTm="4940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木, 屋外, 空, 草 が含まれている画像&#10;&#10;非常に高い精度で生成された説明">
            <a:extLst>
              <a:ext uri="{FF2B5EF4-FFF2-40B4-BE49-F238E27FC236}">
                <a16:creationId xmlns:a16="http://schemas.microsoft.com/office/drawing/2014/main" id="{7C9A5B48-A6BD-457C-9792-4402BE126C03}"/>
              </a:ext>
            </a:extLst>
          </p:cNvPr>
          <p:cNvPicPr>
            <a:picLocks noChangeAspect="1"/>
          </p:cNvPicPr>
          <p:nvPr/>
        </p:nvPicPr>
        <p:blipFill rotWithShape="1">
          <a:blip r:embed="rId2">
            <a:extLst>
              <a:ext uri="{28A0092B-C50C-407E-A947-70E740481C1C}">
                <a14:useLocalDpi xmlns:a14="http://schemas.microsoft.com/office/drawing/2010/main" val="0"/>
              </a:ext>
            </a:extLst>
          </a:blip>
          <a:srcRect b="6770"/>
          <a:stretch/>
        </p:blipFill>
        <p:spPr>
          <a:xfrm>
            <a:off x="3558441" y="670525"/>
            <a:ext cx="8152746" cy="5067199"/>
          </a:xfrm>
          <a:prstGeom prst="rect">
            <a:avLst/>
          </a:prstGeom>
        </p:spPr>
      </p:pic>
      <p:sp>
        <p:nvSpPr>
          <p:cNvPr id="4" name="角丸四角形 3"/>
          <p:cNvSpPr/>
          <p:nvPr/>
        </p:nvSpPr>
        <p:spPr>
          <a:xfrm>
            <a:off x="418468" y="4855078"/>
            <a:ext cx="2591022"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小規模多機能</a:t>
            </a:r>
            <a:endParaRPr lang="en-US" altLang="ja-JP" b="1" dirty="0"/>
          </a:p>
          <a:p>
            <a:pPr algn="ctr"/>
            <a:r>
              <a:rPr lang="ja-JP" altLang="en-US" b="1" dirty="0"/>
              <a:t>サテライト</a:t>
            </a:r>
            <a:r>
              <a:rPr kumimoji="1" lang="ja-JP" altLang="en-US" b="1" dirty="0"/>
              <a:t>見岳荘</a:t>
            </a:r>
            <a:endParaRPr kumimoji="1" lang="en-US" altLang="ja-JP" b="1" dirty="0"/>
          </a:p>
          <a:p>
            <a:pPr algn="ctr"/>
            <a:r>
              <a:rPr kumimoji="1" lang="en-US" altLang="ja-JP" b="1" dirty="0"/>
              <a:t>~</a:t>
            </a:r>
            <a:r>
              <a:rPr kumimoji="1" lang="ja-JP" altLang="en-US" b="1" dirty="0" err="1"/>
              <a:t>はな</a:t>
            </a:r>
            <a:r>
              <a:rPr kumimoji="1" lang="ja-JP" altLang="en-US" b="1" dirty="0"/>
              <a:t>みずき</a:t>
            </a:r>
            <a:r>
              <a:rPr kumimoji="1" lang="en-US" altLang="ja-JP" b="1" dirty="0"/>
              <a:t>~</a:t>
            </a:r>
            <a:endParaRPr kumimoji="1" lang="ja-JP" altLang="en-US" b="1" dirty="0"/>
          </a:p>
        </p:txBody>
      </p:sp>
      <p:sp>
        <p:nvSpPr>
          <p:cNvPr id="7" name="角丸四角形 6"/>
          <p:cNvSpPr/>
          <p:nvPr/>
        </p:nvSpPr>
        <p:spPr>
          <a:xfrm>
            <a:off x="306806" y="223224"/>
            <a:ext cx="2820706"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訪問看護ステーションつばさ</a:t>
            </a:r>
          </a:p>
        </p:txBody>
      </p:sp>
      <p:sp>
        <p:nvSpPr>
          <p:cNvPr id="8" name="角丸四角形 7"/>
          <p:cNvSpPr/>
          <p:nvPr/>
        </p:nvSpPr>
        <p:spPr>
          <a:xfrm>
            <a:off x="418470" y="2989216"/>
            <a:ext cx="2591020"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小規模多機能</a:t>
            </a:r>
            <a:r>
              <a:rPr kumimoji="1" lang="ja-JP" altLang="en-US" sz="2000" b="1" dirty="0"/>
              <a:t>見岳荘</a:t>
            </a:r>
            <a:endParaRPr kumimoji="1" lang="en-US" altLang="ja-JP" sz="2000" b="1" dirty="0"/>
          </a:p>
          <a:p>
            <a:pPr algn="ctr"/>
            <a:r>
              <a:rPr kumimoji="1" lang="en-US" altLang="ja-JP" sz="2000" b="1" dirty="0"/>
              <a:t>~</a:t>
            </a:r>
            <a:r>
              <a:rPr lang="ja-JP" altLang="en-US" sz="2000" b="1" dirty="0"/>
              <a:t>けやき</a:t>
            </a:r>
            <a:r>
              <a:rPr kumimoji="1" lang="en-US" altLang="ja-JP" sz="2000" b="1" dirty="0"/>
              <a:t>~</a:t>
            </a:r>
            <a:endParaRPr kumimoji="1" lang="ja-JP" altLang="en-US" sz="2000" b="1" dirty="0"/>
          </a:p>
        </p:txBody>
      </p:sp>
      <p:sp>
        <p:nvSpPr>
          <p:cNvPr id="9" name="角丸四角形 8"/>
          <p:cNvSpPr/>
          <p:nvPr/>
        </p:nvSpPr>
        <p:spPr>
          <a:xfrm>
            <a:off x="418470" y="3939901"/>
            <a:ext cx="2591020"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有料老人ホーム</a:t>
            </a:r>
            <a:endParaRPr lang="en-US" altLang="ja-JP" sz="2000" b="1" dirty="0"/>
          </a:p>
          <a:p>
            <a:pPr algn="ctr"/>
            <a:r>
              <a:rPr kumimoji="1" lang="ja-JP" altLang="en-US" sz="2000" b="1" dirty="0"/>
              <a:t>見岳荘</a:t>
            </a:r>
            <a:r>
              <a:rPr kumimoji="1" lang="en-US" altLang="ja-JP" sz="2000" b="1" dirty="0"/>
              <a:t>~</a:t>
            </a:r>
            <a:r>
              <a:rPr lang="ja-JP" altLang="en-US" sz="2000" b="1" dirty="0"/>
              <a:t>けやき</a:t>
            </a:r>
            <a:r>
              <a:rPr kumimoji="1" lang="en-US" altLang="ja-JP" sz="2000" b="1" dirty="0"/>
              <a:t>~</a:t>
            </a:r>
            <a:endParaRPr kumimoji="1" lang="ja-JP" altLang="en-US" sz="2000" b="1" dirty="0"/>
          </a:p>
        </p:txBody>
      </p:sp>
      <p:sp>
        <p:nvSpPr>
          <p:cNvPr id="10" name="角丸四角形 9"/>
          <p:cNvSpPr/>
          <p:nvPr/>
        </p:nvSpPr>
        <p:spPr>
          <a:xfrm>
            <a:off x="303627" y="1158862"/>
            <a:ext cx="2820706"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訪問介護ステーション</a:t>
            </a:r>
            <a:endParaRPr lang="en-US" altLang="ja-JP" sz="2000" b="1" dirty="0"/>
          </a:p>
          <a:p>
            <a:pPr algn="ctr"/>
            <a:r>
              <a:rPr kumimoji="1" lang="ja-JP" altLang="en-US" sz="2000" b="1" dirty="0"/>
              <a:t>みどり</a:t>
            </a:r>
            <a:endParaRPr kumimoji="1" lang="en-US" altLang="ja-JP" sz="2000" b="1" dirty="0"/>
          </a:p>
        </p:txBody>
      </p:sp>
      <p:sp>
        <p:nvSpPr>
          <p:cNvPr id="11" name="角丸四角形 10"/>
          <p:cNvSpPr/>
          <p:nvPr/>
        </p:nvSpPr>
        <p:spPr>
          <a:xfrm>
            <a:off x="418470" y="2074039"/>
            <a:ext cx="2591020"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居宅介護支援事業所</a:t>
            </a:r>
            <a:endParaRPr lang="en-US" altLang="ja-JP" sz="2000" b="1" dirty="0"/>
          </a:p>
          <a:p>
            <a:pPr algn="ctr"/>
            <a:r>
              <a:rPr kumimoji="1" lang="ja-JP" altLang="en-US" sz="2000" b="1" dirty="0"/>
              <a:t>こだま</a:t>
            </a:r>
            <a:endParaRPr kumimoji="1" lang="en-US" altLang="ja-JP" sz="2000" b="1" dirty="0"/>
          </a:p>
        </p:txBody>
      </p:sp>
      <p:sp>
        <p:nvSpPr>
          <p:cNvPr id="12" name="タイトル 1"/>
          <p:cNvSpPr txBox="1">
            <a:spLocks/>
          </p:cNvSpPr>
          <p:nvPr/>
        </p:nvSpPr>
        <p:spPr>
          <a:xfrm>
            <a:off x="3419061" y="92472"/>
            <a:ext cx="8431507" cy="69724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chemeClr val="accent5"/>
                </a:solidFill>
              </a:rPr>
              <a:t>介護事業部</a:t>
            </a:r>
            <a:r>
              <a:rPr lang="ja-JP" altLang="en-US" dirty="0"/>
              <a:t>＋</a:t>
            </a:r>
            <a:r>
              <a:rPr lang="ja-JP" altLang="en-US" dirty="0">
                <a:solidFill>
                  <a:schemeClr val="accent6"/>
                </a:solidFill>
              </a:rPr>
              <a:t>地域貢献目的事業</a:t>
            </a:r>
          </a:p>
        </p:txBody>
      </p:sp>
      <p:sp>
        <p:nvSpPr>
          <p:cNvPr id="13" name="角丸四角形 12"/>
          <p:cNvSpPr/>
          <p:nvPr/>
        </p:nvSpPr>
        <p:spPr>
          <a:xfrm>
            <a:off x="3259239" y="5444047"/>
            <a:ext cx="2545671" cy="6933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dirty="0"/>
              <a:t>託児所　よってき家</a:t>
            </a:r>
            <a:endParaRPr kumimoji="1" lang="ja-JP" altLang="en-US" sz="2000" dirty="0"/>
          </a:p>
        </p:txBody>
      </p:sp>
      <p:sp>
        <p:nvSpPr>
          <p:cNvPr id="6" name="テキスト ボックス 5"/>
          <p:cNvSpPr txBox="1"/>
          <p:nvPr/>
        </p:nvSpPr>
        <p:spPr>
          <a:xfrm>
            <a:off x="3161209" y="6094195"/>
            <a:ext cx="3471986" cy="830997"/>
          </a:xfrm>
          <a:prstGeom prst="rect">
            <a:avLst/>
          </a:prstGeom>
          <a:noFill/>
        </p:spPr>
        <p:txBody>
          <a:bodyPr wrap="square" rtlCol="0">
            <a:spAutoFit/>
          </a:bodyPr>
          <a:lstStyle/>
          <a:p>
            <a:pPr algn="ctr"/>
            <a:r>
              <a:rPr lang="ja-JP" altLang="en-US" sz="2400" dirty="0">
                <a:solidFill>
                  <a:schemeClr val="accent6">
                    <a:lumMod val="75000"/>
                  </a:schemeClr>
                </a:solidFill>
              </a:rPr>
              <a:t>☝</a:t>
            </a:r>
            <a:r>
              <a:rPr kumimoji="1" lang="ja-JP" altLang="en-US" sz="2400" dirty="0">
                <a:solidFill>
                  <a:schemeClr val="accent6">
                    <a:lumMod val="75000"/>
                  </a:schemeClr>
                </a:solidFill>
              </a:rPr>
              <a:t>平成２</a:t>
            </a:r>
            <a:r>
              <a:rPr kumimoji="1" lang="en-US" altLang="ja-JP" sz="2400" dirty="0">
                <a:solidFill>
                  <a:schemeClr val="accent6">
                    <a:lumMod val="75000"/>
                  </a:schemeClr>
                </a:solidFill>
              </a:rPr>
              <a:t>9</a:t>
            </a:r>
            <a:r>
              <a:rPr kumimoji="1" lang="ja-JP" altLang="en-US" sz="2400" dirty="0">
                <a:solidFill>
                  <a:schemeClr val="accent6">
                    <a:lumMod val="75000"/>
                  </a:schemeClr>
                </a:solidFill>
              </a:rPr>
              <a:t>年</a:t>
            </a:r>
            <a:r>
              <a:rPr lang="en-US" altLang="ja-JP" sz="2400" dirty="0">
                <a:solidFill>
                  <a:schemeClr val="accent6">
                    <a:lumMod val="75000"/>
                  </a:schemeClr>
                </a:solidFill>
              </a:rPr>
              <a:t>4</a:t>
            </a:r>
            <a:r>
              <a:rPr kumimoji="1" lang="ja-JP" altLang="en-US" sz="2400" dirty="0">
                <a:solidFill>
                  <a:schemeClr val="accent6">
                    <a:lumMod val="75000"/>
                  </a:schemeClr>
                </a:solidFill>
              </a:rPr>
              <a:t>月から</a:t>
            </a:r>
            <a:endParaRPr kumimoji="1" lang="en-US" altLang="ja-JP" sz="2400" dirty="0">
              <a:solidFill>
                <a:schemeClr val="accent6">
                  <a:lumMod val="75000"/>
                </a:schemeClr>
              </a:solidFill>
            </a:endParaRPr>
          </a:p>
          <a:p>
            <a:pPr algn="ctr"/>
            <a:r>
              <a:rPr lang="ja-JP" altLang="en-US" sz="2400" dirty="0">
                <a:solidFill>
                  <a:schemeClr val="accent6">
                    <a:lumMod val="75000"/>
                  </a:schemeClr>
                </a:solidFill>
              </a:rPr>
              <a:t>稼働中</a:t>
            </a:r>
            <a:r>
              <a:rPr kumimoji="1" lang="ja-JP" altLang="en-US" sz="2400" dirty="0">
                <a:solidFill>
                  <a:schemeClr val="accent6">
                    <a:lumMod val="75000"/>
                  </a:schemeClr>
                </a:solidFill>
              </a:rPr>
              <a:t>！！</a:t>
            </a:r>
          </a:p>
        </p:txBody>
      </p:sp>
      <p:sp>
        <p:nvSpPr>
          <p:cNvPr id="5" name="テキスト ボックス 4"/>
          <p:cNvSpPr txBox="1"/>
          <p:nvPr/>
        </p:nvSpPr>
        <p:spPr>
          <a:xfrm>
            <a:off x="6302194" y="5926207"/>
            <a:ext cx="5076446" cy="923330"/>
          </a:xfrm>
          <a:prstGeom prst="rect">
            <a:avLst/>
          </a:prstGeom>
          <a:noFill/>
        </p:spPr>
        <p:txBody>
          <a:bodyPr wrap="square" rtlCol="0">
            <a:spAutoFit/>
          </a:bodyPr>
          <a:lstStyle/>
          <a:p>
            <a:r>
              <a:rPr kumimoji="1" lang="ja-JP" altLang="en-US" sz="5400" b="1" dirty="0"/>
              <a:t>有限会社宗明会</a:t>
            </a:r>
          </a:p>
        </p:txBody>
      </p:sp>
      <p:sp>
        <p:nvSpPr>
          <p:cNvPr id="16" name="角丸四角形 3">
            <a:extLst>
              <a:ext uri="{FF2B5EF4-FFF2-40B4-BE49-F238E27FC236}">
                <a16:creationId xmlns:a16="http://schemas.microsoft.com/office/drawing/2014/main" id="{BBB01900-063D-4460-AAE5-0D99D780DA7F}"/>
              </a:ext>
            </a:extLst>
          </p:cNvPr>
          <p:cNvSpPr/>
          <p:nvPr/>
        </p:nvSpPr>
        <p:spPr>
          <a:xfrm>
            <a:off x="418468" y="5790715"/>
            <a:ext cx="2591022"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小規模多機能</a:t>
            </a:r>
            <a:endParaRPr lang="en-US" altLang="ja-JP" b="1" dirty="0"/>
          </a:p>
          <a:p>
            <a:pPr algn="ctr"/>
            <a:r>
              <a:rPr lang="ja-JP" altLang="en-US" b="1" dirty="0"/>
              <a:t>サテライト</a:t>
            </a:r>
            <a:r>
              <a:rPr kumimoji="1" lang="ja-JP" altLang="en-US" b="1" dirty="0"/>
              <a:t>見岳荘</a:t>
            </a:r>
            <a:endParaRPr kumimoji="1" lang="en-US" altLang="ja-JP" b="1" dirty="0"/>
          </a:p>
          <a:p>
            <a:pPr algn="ctr"/>
            <a:r>
              <a:rPr kumimoji="1" lang="en-US" altLang="ja-JP" b="1" dirty="0"/>
              <a:t>~</a:t>
            </a:r>
            <a:r>
              <a:rPr kumimoji="1" lang="ja-JP" altLang="en-US" b="1" dirty="0"/>
              <a:t>　</a:t>
            </a:r>
            <a:r>
              <a:rPr lang="ja-JP" altLang="en-US" b="1" dirty="0"/>
              <a:t>竹　庵　</a:t>
            </a:r>
            <a:r>
              <a:rPr kumimoji="1" lang="en-US" altLang="ja-JP" b="1" dirty="0"/>
              <a:t>~</a:t>
            </a:r>
            <a:endParaRPr kumimoji="1" lang="ja-JP" altLang="en-US" b="1" dirty="0"/>
          </a:p>
        </p:txBody>
      </p:sp>
      <p:pic>
        <p:nvPicPr>
          <p:cNvPr id="14" name="図 13">
            <a:extLst>
              <a:ext uri="{FF2B5EF4-FFF2-40B4-BE49-F238E27FC236}">
                <a16:creationId xmlns:a16="http://schemas.microsoft.com/office/drawing/2014/main" id="{5D3F242C-5755-4C9C-B4E8-D7E29CC281D8}"/>
              </a:ext>
            </a:extLst>
          </p:cNvPr>
          <p:cNvPicPr>
            <a:picLocks noChangeAspect="1"/>
          </p:cNvPicPr>
          <p:nvPr/>
        </p:nvPicPr>
        <p:blipFill rotWithShape="1">
          <a:blip r:embed="rId3">
            <a:extLst>
              <a:ext uri="{28A0092B-C50C-407E-A947-70E740481C1C}">
                <a14:useLocalDpi xmlns:a14="http://schemas.microsoft.com/office/drawing/2010/main" val="0"/>
              </a:ext>
            </a:extLst>
          </a:blip>
          <a:srcRect l="29900" t="42456" r="32809" b="28860"/>
          <a:stretch/>
        </p:blipFill>
        <p:spPr>
          <a:xfrm>
            <a:off x="11205410" y="5785876"/>
            <a:ext cx="986590" cy="426869"/>
          </a:xfrm>
          <a:prstGeom prst="rect">
            <a:avLst/>
          </a:prstGeom>
        </p:spPr>
      </p:pic>
      <p:sp>
        <p:nvSpPr>
          <p:cNvPr id="2" name="テキスト ボックス 1">
            <a:extLst>
              <a:ext uri="{FF2B5EF4-FFF2-40B4-BE49-F238E27FC236}">
                <a16:creationId xmlns:a16="http://schemas.microsoft.com/office/drawing/2014/main" id="{08EB4DF9-95FE-443A-AFC5-1451810D8182}"/>
              </a:ext>
            </a:extLst>
          </p:cNvPr>
          <p:cNvSpPr txBox="1"/>
          <p:nvPr/>
        </p:nvSpPr>
        <p:spPr>
          <a:xfrm>
            <a:off x="9700148" y="703336"/>
            <a:ext cx="2150419" cy="276999"/>
          </a:xfrm>
          <a:prstGeom prst="rect">
            <a:avLst/>
          </a:prstGeom>
          <a:noFill/>
        </p:spPr>
        <p:txBody>
          <a:bodyPr wrap="square" rtlCol="0">
            <a:spAutoFit/>
          </a:bodyPr>
          <a:lstStyle/>
          <a:p>
            <a:r>
              <a:rPr kumimoji="1" lang="en-US" altLang="ja-JP" sz="1200" dirty="0">
                <a:highlight>
                  <a:srgbClr val="FFFF00"/>
                </a:highlight>
              </a:rPr>
              <a:t>2018</a:t>
            </a:r>
            <a:r>
              <a:rPr kumimoji="1" lang="ja-JP" altLang="en-US" sz="1200" dirty="0">
                <a:highlight>
                  <a:srgbClr val="FFFF00"/>
                </a:highlight>
              </a:rPr>
              <a:t>年けやき夏祭りの様子</a:t>
            </a:r>
          </a:p>
        </p:txBody>
      </p:sp>
    </p:spTree>
    <p:extLst>
      <p:ext uri="{BB962C8B-B14F-4D97-AF65-F5344CB8AC3E}">
        <p14:creationId xmlns:p14="http://schemas.microsoft.com/office/powerpoint/2010/main" val="811237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58601"/>
            <a:ext cx="11000429" cy="18547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t>経営理念　：　「感謝」「行動」「思いやり」　</a:t>
            </a:r>
            <a:endParaRPr lang="en-US" altLang="ja-JP" b="1" dirty="0"/>
          </a:p>
          <a:p>
            <a:r>
              <a:rPr lang="ja-JP" altLang="en-US" b="1" dirty="0"/>
              <a:t>　　　　　　　　　３つの情熱を原動力として</a:t>
            </a:r>
            <a:endParaRPr lang="en-US" altLang="ja-JP" b="1" dirty="0"/>
          </a:p>
          <a:p>
            <a:r>
              <a:rPr lang="ja-JP" altLang="en-US" b="1" dirty="0"/>
              <a:t>　　　　　　　　様々な方法で社会に貢献する</a:t>
            </a:r>
            <a:r>
              <a:rPr lang="ja-JP" altLang="en-US" dirty="0"/>
              <a:t>　</a:t>
            </a:r>
          </a:p>
        </p:txBody>
      </p:sp>
      <p:sp>
        <p:nvSpPr>
          <p:cNvPr id="6" name="テキスト ボックス 5"/>
          <p:cNvSpPr txBox="1"/>
          <p:nvPr/>
        </p:nvSpPr>
        <p:spPr>
          <a:xfrm>
            <a:off x="87133" y="1823453"/>
            <a:ext cx="12023511" cy="3816429"/>
          </a:xfrm>
          <a:prstGeom prst="rect">
            <a:avLst/>
          </a:prstGeom>
          <a:noFill/>
        </p:spPr>
        <p:txBody>
          <a:bodyPr wrap="square" rtlCol="0">
            <a:spAutoFit/>
          </a:bodyPr>
          <a:lstStyle/>
          <a:p>
            <a:r>
              <a:rPr kumimoji="1" lang="ja-JP" altLang="en-US" dirty="0"/>
              <a:t>　</a:t>
            </a:r>
            <a:r>
              <a:rPr kumimoji="1" lang="ja-JP" altLang="en-US" sz="1600" dirty="0"/>
              <a:t>経営理念には、法人理念を体現するためにどのような考え方や行いが重要か？そのような意味合いがあります。</a:t>
            </a:r>
            <a:endParaRPr lang="en-US" altLang="ja-JP" sz="1600" dirty="0"/>
          </a:p>
          <a:p>
            <a:r>
              <a:rPr kumimoji="1" lang="ja-JP" altLang="en-US" sz="1600" dirty="0"/>
              <a:t>　</a:t>
            </a:r>
            <a:r>
              <a:rPr lang="en-US" altLang="ja-JP" sz="1600" dirty="0"/>
              <a:t>2025</a:t>
            </a:r>
            <a:r>
              <a:rPr lang="ja-JP" altLang="en-US" sz="1600" dirty="0"/>
              <a:t>年に向けて今まで経験したことのない高齢社会・国の示す地域包括ケアシステムの体現・複雑な社会の課題に対してもうひと工夫して、今まで皆様と積んできた様々な経験を基に、様々な方法で社会を支えて行くために必要なことを文言化しています。</a:t>
            </a:r>
            <a:endParaRPr lang="en-US" altLang="ja-JP" sz="1600" dirty="0"/>
          </a:p>
          <a:p>
            <a:endParaRPr lang="en-US" altLang="ja-JP" sz="1600" dirty="0"/>
          </a:p>
          <a:p>
            <a:r>
              <a:rPr lang="ja-JP" altLang="en-US" dirty="0"/>
              <a:t>　</a:t>
            </a:r>
            <a:r>
              <a:rPr lang="ja-JP" altLang="en-US" b="1" dirty="0"/>
              <a:t>「感謝」</a:t>
            </a:r>
            <a:endParaRPr lang="en-US" altLang="ja-JP" b="1" dirty="0"/>
          </a:p>
          <a:p>
            <a:r>
              <a:rPr lang="ja-JP" altLang="en-US" dirty="0"/>
              <a:t>　　私たちが今まで積ませていただいた経験や存在する様々な仲間・資源に対して、忘れてはいけない原点。</a:t>
            </a:r>
            <a:endParaRPr lang="en-US" altLang="ja-JP" dirty="0"/>
          </a:p>
          <a:p>
            <a:r>
              <a:rPr lang="ja-JP" altLang="en-US" dirty="0"/>
              <a:t>　</a:t>
            </a:r>
            <a:r>
              <a:rPr lang="ja-JP" altLang="en-US" b="1" dirty="0"/>
              <a:t>「行動」</a:t>
            </a:r>
            <a:endParaRPr lang="en-US" altLang="ja-JP" b="1" dirty="0"/>
          </a:p>
          <a:p>
            <a:r>
              <a:rPr lang="ja-JP" altLang="en-US" dirty="0"/>
              <a:t>　私たちにどんな力や強みがあるかを見つめなおし自らを信じ可能性を広げて挑戦していく、行動する事の大切さ。</a:t>
            </a:r>
            <a:endParaRPr lang="en-US" altLang="ja-JP" dirty="0"/>
          </a:p>
          <a:p>
            <a:r>
              <a:rPr lang="ja-JP" altLang="en-US" dirty="0"/>
              <a:t>　</a:t>
            </a:r>
            <a:r>
              <a:rPr lang="ja-JP" altLang="en-US" b="1" dirty="0"/>
              <a:t>「思いやり」</a:t>
            </a:r>
            <a:endParaRPr lang="en-US" altLang="ja-JP" b="1" dirty="0"/>
          </a:p>
          <a:p>
            <a:r>
              <a:rPr lang="ja-JP" altLang="en-US" dirty="0"/>
              <a:t>　　人は助けあいながら生きていくものである。当り前の現実を見つめ、お互いを大事に尊重し慈しむ。　</a:t>
            </a:r>
            <a:endParaRPr lang="en-US" altLang="ja-JP" dirty="0"/>
          </a:p>
          <a:p>
            <a:endParaRPr lang="en-US" altLang="ja-JP" dirty="0"/>
          </a:p>
          <a:p>
            <a:r>
              <a:rPr lang="ja-JP" altLang="en-US" dirty="0"/>
              <a:t>　　</a:t>
            </a:r>
            <a:r>
              <a:rPr lang="en-US" altLang="ja-JP" sz="1600" dirty="0"/>
              <a:t>3</a:t>
            </a:r>
            <a:r>
              <a:rPr lang="ja-JP" altLang="en-US" sz="1600" dirty="0" err="1"/>
              <a:t>つの</a:t>
            </a:r>
            <a:r>
              <a:rPr lang="ja-JP" altLang="en-US" sz="1600" dirty="0"/>
              <a:t>情熱を原動力として様々な方法で、私たちの力を必要とするすべての人々に対して貢献していく。</a:t>
            </a:r>
            <a:endParaRPr lang="en-US" altLang="ja-JP" sz="1600" dirty="0"/>
          </a:p>
          <a:p>
            <a:r>
              <a:rPr lang="ja-JP" altLang="en-US" sz="1600" dirty="0"/>
              <a:t>　その為に日々研鑽しさらに力を付けていくことが必要だと思います。</a:t>
            </a:r>
            <a:endParaRPr lang="en-US" altLang="ja-JP" sz="1600" dirty="0"/>
          </a:p>
          <a:p>
            <a:r>
              <a:rPr lang="ja-JP" altLang="en-US" sz="1600" dirty="0"/>
              <a:t>　そんな社会的責任を経営理念（私たちの使命）としています。</a:t>
            </a:r>
            <a:endParaRPr lang="en-US" altLang="ja-JP" sz="1600"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696" y="579049"/>
            <a:ext cx="1488058" cy="1334292"/>
          </a:xfrm>
          <a:prstGeom prst="rect">
            <a:avLst/>
          </a:prstGeom>
          <a:ln>
            <a:noFill/>
          </a:ln>
          <a:effectLst>
            <a:softEdge rad="112500"/>
          </a:effectLst>
        </p:spPr>
      </p:pic>
      <p:sp>
        <p:nvSpPr>
          <p:cNvPr id="9" name="テキスト ボックス 8"/>
          <p:cNvSpPr txBox="1"/>
          <p:nvPr/>
        </p:nvSpPr>
        <p:spPr>
          <a:xfrm>
            <a:off x="3390195" y="6288657"/>
            <a:ext cx="5417388" cy="461665"/>
          </a:xfrm>
          <a:prstGeom prst="rect">
            <a:avLst/>
          </a:prstGeom>
          <a:noFill/>
        </p:spPr>
        <p:txBody>
          <a:bodyPr wrap="square" rtlCol="0">
            <a:spAutoFit/>
          </a:bodyPr>
          <a:lstStyle/>
          <a:p>
            <a:r>
              <a:rPr kumimoji="1" lang="ja-JP" altLang="en-US" sz="2400" b="1" dirty="0">
                <a:latin typeface="HGP行書体" panose="03000600000000000000" pitchFamily="66" charset="-128"/>
                <a:ea typeface="HGP行書体" panose="03000600000000000000" pitchFamily="66" charset="-128"/>
              </a:rPr>
              <a:t>有限会社宗明会　代表取締役　山田聡</a:t>
            </a:r>
          </a:p>
        </p:txBody>
      </p:sp>
      <p:sp>
        <p:nvSpPr>
          <p:cNvPr id="7" name="テキスト ボックス 6"/>
          <p:cNvSpPr txBox="1"/>
          <p:nvPr/>
        </p:nvSpPr>
        <p:spPr>
          <a:xfrm>
            <a:off x="682924" y="1106286"/>
            <a:ext cx="2993366" cy="461665"/>
          </a:xfrm>
          <a:prstGeom prst="rect">
            <a:avLst/>
          </a:prstGeom>
          <a:noFill/>
        </p:spPr>
        <p:txBody>
          <a:bodyPr wrap="square" rtlCol="0">
            <a:spAutoFit/>
          </a:bodyPr>
          <a:lstStyle/>
          <a:p>
            <a:r>
              <a:rPr kumimoji="1" lang="ja-JP" altLang="en-US" sz="1200" dirty="0"/>
              <a:t>　</a:t>
            </a:r>
            <a:r>
              <a:rPr lang="ja-JP" altLang="en-US" sz="1200" dirty="0"/>
              <a:t>令和元</a:t>
            </a:r>
            <a:r>
              <a:rPr kumimoji="1" lang="ja-JP" altLang="en-US" sz="1200" dirty="0"/>
              <a:t>年　７月２３日　暑気払い記念</a:t>
            </a:r>
            <a:endParaRPr kumimoji="1" lang="en-US" altLang="ja-JP" sz="1200" dirty="0"/>
          </a:p>
          <a:p>
            <a:r>
              <a:rPr lang="ja-JP" altLang="en-US" sz="1200" dirty="0"/>
              <a:t>有限会社宗明会　代表取締役　山田聡</a:t>
            </a:r>
            <a:endParaRPr lang="en-US" altLang="ja-JP" sz="1200" dirty="0"/>
          </a:p>
        </p:txBody>
      </p:sp>
      <p:sp>
        <p:nvSpPr>
          <p:cNvPr id="10" name="テキスト ボックス 9"/>
          <p:cNvSpPr txBox="1"/>
          <p:nvPr/>
        </p:nvSpPr>
        <p:spPr>
          <a:xfrm>
            <a:off x="843552" y="670994"/>
            <a:ext cx="5417388" cy="461665"/>
          </a:xfrm>
          <a:prstGeom prst="rect">
            <a:avLst/>
          </a:prstGeom>
          <a:noFill/>
        </p:spPr>
        <p:txBody>
          <a:bodyPr wrap="square" rtlCol="0">
            <a:spAutoFit/>
          </a:bodyPr>
          <a:lstStyle/>
          <a:p>
            <a:r>
              <a:rPr lang="ja-JP" altLang="en-US" sz="2400" b="1" dirty="0">
                <a:latin typeface="HGP行書体" panose="03000600000000000000" pitchFamily="66" charset="-128"/>
                <a:ea typeface="HGP行書体" panose="03000600000000000000" pitchFamily="66" charset="-128"/>
              </a:rPr>
              <a:t>（私たちの使命）</a:t>
            </a:r>
            <a:endParaRPr kumimoji="1" lang="ja-JP" altLang="en-US" sz="2400" b="1" dirty="0">
              <a:latin typeface="HGP行書体" panose="03000600000000000000" pitchFamily="66" charset="-128"/>
              <a:ea typeface="HGP行書体" panose="03000600000000000000" pitchFamily="66" charset="-128"/>
            </a:endParaRPr>
          </a:p>
        </p:txBody>
      </p:sp>
    </p:spTree>
    <p:extLst>
      <p:ext uri="{BB962C8B-B14F-4D97-AF65-F5344CB8AC3E}">
        <p14:creationId xmlns:p14="http://schemas.microsoft.com/office/powerpoint/2010/main" val="30279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id="{0CE3E5F1-B782-4656-B6C3-3E91AD88CC53}"/>
              </a:ext>
            </a:extLst>
          </p:cNvPr>
          <p:cNvSpPr/>
          <p:nvPr/>
        </p:nvSpPr>
        <p:spPr>
          <a:xfrm>
            <a:off x="1485952" y="1486288"/>
            <a:ext cx="5562994" cy="436713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8D51312-89C5-4B5E-9F23-4119ECAE5EC7}"/>
              </a:ext>
            </a:extLst>
          </p:cNvPr>
          <p:cNvSpPr>
            <a:spLocks noGrp="1"/>
          </p:cNvSpPr>
          <p:nvPr>
            <p:ph type="title"/>
          </p:nvPr>
        </p:nvSpPr>
        <p:spPr>
          <a:xfrm>
            <a:off x="0" y="-22876"/>
            <a:ext cx="5995736" cy="563728"/>
          </a:xfrm>
        </p:spPr>
        <p:txBody>
          <a:bodyPr>
            <a:normAutofit/>
          </a:bodyPr>
          <a:lstStyle/>
          <a:p>
            <a:r>
              <a:rPr kumimoji="1" lang="ja-JP" altLang="en-US" sz="3200" b="1" dirty="0"/>
              <a:t>有限会社宗明会の特長</a:t>
            </a:r>
            <a:r>
              <a:rPr kumimoji="1" lang="ja-JP" altLang="en-US" sz="2800" b="1" dirty="0"/>
              <a:t>　</a:t>
            </a:r>
            <a:r>
              <a:rPr kumimoji="1" lang="ja-JP" altLang="en-US" sz="1200" b="1" dirty="0"/>
              <a:t>創業</a:t>
            </a:r>
            <a:r>
              <a:rPr kumimoji="1" lang="en-US" altLang="ja-JP" sz="1200" b="1" dirty="0"/>
              <a:t>2006</a:t>
            </a:r>
            <a:r>
              <a:rPr kumimoji="1" lang="ja-JP" altLang="en-US" sz="1200" b="1" dirty="0"/>
              <a:t>年</a:t>
            </a:r>
            <a:r>
              <a:rPr kumimoji="1" lang="en-US" altLang="ja-JP" sz="1200" b="1" dirty="0"/>
              <a:t>3</a:t>
            </a:r>
            <a:r>
              <a:rPr kumimoji="1" lang="ja-JP" altLang="en-US" sz="1200" b="1" dirty="0"/>
              <a:t>月</a:t>
            </a:r>
            <a:r>
              <a:rPr kumimoji="1" lang="en-US" altLang="ja-JP" sz="1200" b="1" dirty="0"/>
              <a:t>15</a:t>
            </a:r>
            <a:r>
              <a:rPr kumimoji="1" lang="ja-JP" altLang="en-US" sz="1200" b="1" dirty="0"/>
              <a:t>日</a:t>
            </a:r>
            <a:endParaRPr kumimoji="1" lang="ja-JP" altLang="en-US" sz="2800" b="1" dirty="0"/>
          </a:p>
        </p:txBody>
      </p:sp>
      <p:sp>
        <p:nvSpPr>
          <p:cNvPr id="14" name="テキスト ボックス 13">
            <a:extLst>
              <a:ext uri="{FF2B5EF4-FFF2-40B4-BE49-F238E27FC236}">
                <a16:creationId xmlns:a16="http://schemas.microsoft.com/office/drawing/2014/main" id="{0705C95C-F03F-4ECE-BAFC-7B84C6C1DD69}"/>
              </a:ext>
            </a:extLst>
          </p:cNvPr>
          <p:cNvSpPr txBox="1"/>
          <p:nvPr/>
        </p:nvSpPr>
        <p:spPr>
          <a:xfrm>
            <a:off x="3161794" y="1499563"/>
            <a:ext cx="2424364" cy="369332"/>
          </a:xfrm>
          <a:prstGeom prst="rect">
            <a:avLst/>
          </a:prstGeom>
          <a:noFill/>
        </p:spPr>
        <p:txBody>
          <a:bodyPr wrap="square" rtlCol="0">
            <a:spAutoFit/>
          </a:bodyPr>
          <a:lstStyle/>
          <a:p>
            <a:r>
              <a:rPr kumimoji="1" lang="ja-JP" altLang="en-US" sz="1100" dirty="0"/>
              <a:t>見岳荘</a:t>
            </a:r>
            <a:r>
              <a:rPr kumimoji="1" lang="ja-JP" altLang="en-US" dirty="0"/>
              <a:t>けやき　</a:t>
            </a:r>
            <a:r>
              <a:rPr kumimoji="1" lang="ja-JP" altLang="en-US" sz="1200" dirty="0"/>
              <a:t>岩原</a:t>
            </a:r>
            <a:endParaRPr kumimoji="1" lang="ja-JP" altLang="en-US" dirty="0"/>
          </a:p>
        </p:txBody>
      </p:sp>
      <p:sp>
        <p:nvSpPr>
          <p:cNvPr id="15" name="テキスト ボックス 14">
            <a:extLst>
              <a:ext uri="{FF2B5EF4-FFF2-40B4-BE49-F238E27FC236}">
                <a16:creationId xmlns:a16="http://schemas.microsoft.com/office/drawing/2014/main" id="{3EA69B41-3373-4BE5-BC29-00539A3E896E}"/>
              </a:ext>
            </a:extLst>
          </p:cNvPr>
          <p:cNvSpPr txBox="1"/>
          <p:nvPr/>
        </p:nvSpPr>
        <p:spPr>
          <a:xfrm>
            <a:off x="4588598" y="2011026"/>
            <a:ext cx="1434759" cy="553998"/>
          </a:xfrm>
          <a:prstGeom prst="rect">
            <a:avLst/>
          </a:prstGeom>
          <a:noFill/>
        </p:spPr>
        <p:txBody>
          <a:bodyPr wrap="square" rtlCol="0">
            <a:spAutoFit/>
          </a:bodyPr>
          <a:lstStyle/>
          <a:p>
            <a:r>
              <a:rPr lang="ja-JP" altLang="en-US" dirty="0"/>
              <a:t>介護事務所</a:t>
            </a:r>
            <a:endParaRPr lang="en-US" altLang="ja-JP" dirty="0"/>
          </a:p>
          <a:p>
            <a:r>
              <a:rPr kumimoji="1" lang="ja-JP" altLang="en-US" sz="1100" dirty="0"/>
              <a:t>　　　　　　岩原</a:t>
            </a:r>
          </a:p>
        </p:txBody>
      </p:sp>
      <p:sp>
        <p:nvSpPr>
          <p:cNvPr id="16" name="テキスト ボックス 15">
            <a:extLst>
              <a:ext uri="{FF2B5EF4-FFF2-40B4-BE49-F238E27FC236}">
                <a16:creationId xmlns:a16="http://schemas.microsoft.com/office/drawing/2014/main" id="{929790F0-A433-4A4F-8E5E-81A667754481}"/>
              </a:ext>
            </a:extLst>
          </p:cNvPr>
          <p:cNvSpPr txBox="1"/>
          <p:nvPr/>
        </p:nvSpPr>
        <p:spPr>
          <a:xfrm>
            <a:off x="7721695" y="1556052"/>
            <a:ext cx="2424364" cy="369332"/>
          </a:xfrm>
          <a:prstGeom prst="rect">
            <a:avLst/>
          </a:prstGeom>
          <a:noFill/>
        </p:spPr>
        <p:txBody>
          <a:bodyPr wrap="square" rtlCol="0">
            <a:spAutoFit/>
          </a:bodyPr>
          <a:lstStyle/>
          <a:p>
            <a:r>
              <a:rPr lang="ja-JP" altLang="en-US" sz="1100" dirty="0"/>
              <a:t>見岳荘</a:t>
            </a:r>
            <a:r>
              <a:rPr lang="ja-JP" altLang="en-US" dirty="0"/>
              <a:t>は</a:t>
            </a:r>
            <a:r>
              <a:rPr lang="ja-JP" altLang="en-US" dirty="0" err="1"/>
              <a:t>な</a:t>
            </a:r>
            <a:r>
              <a:rPr lang="ja-JP" altLang="en-US" dirty="0"/>
              <a:t>みずき　</a:t>
            </a:r>
            <a:r>
              <a:rPr lang="ja-JP" altLang="en-US" sz="1100" dirty="0"/>
              <a:t>成相区</a:t>
            </a:r>
            <a:endParaRPr kumimoji="1" lang="ja-JP" altLang="en-US" dirty="0"/>
          </a:p>
        </p:txBody>
      </p:sp>
      <p:sp>
        <p:nvSpPr>
          <p:cNvPr id="17" name="テキスト ボックス 16">
            <a:extLst>
              <a:ext uri="{FF2B5EF4-FFF2-40B4-BE49-F238E27FC236}">
                <a16:creationId xmlns:a16="http://schemas.microsoft.com/office/drawing/2014/main" id="{CBC21B07-274D-490A-85C6-60A08F87C09D}"/>
              </a:ext>
            </a:extLst>
          </p:cNvPr>
          <p:cNvSpPr txBox="1"/>
          <p:nvPr/>
        </p:nvSpPr>
        <p:spPr>
          <a:xfrm>
            <a:off x="3827635" y="4080975"/>
            <a:ext cx="1931068" cy="369332"/>
          </a:xfrm>
          <a:prstGeom prst="rect">
            <a:avLst/>
          </a:prstGeom>
          <a:noFill/>
        </p:spPr>
        <p:txBody>
          <a:bodyPr wrap="square" rtlCol="0">
            <a:spAutoFit/>
          </a:bodyPr>
          <a:lstStyle/>
          <a:p>
            <a:r>
              <a:rPr lang="ja-JP" altLang="en-US" sz="1100" dirty="0"/>
              <a:t>見岳荘</a:t>
            </a:r>
            <a:r>
              <a:rPr lang="ja-JP" altLang="en-US" dirty="0"/>
              <a:t>竹庵</a:t>
            </a:r>
            <a:r>
              <a:rPr lang="ja-JP" altLang="en-US" sz="1100" dirty="0"/>
              <a:t>　田尻</a:t>
            </a:r>
            <a:r>
              <a:rPr lang="ja-JP" altLang="en-US" dirty="0"/>
              <a:t>　</a:t>
            </a:r>
            <a:endParaRPr kumimoji="1" lang="ja-JP" altLang="en-US" dirty="0"/>
          </a:p>
        </p:txBody>
      </p:sp>
      <p:sp>
        <p:nvSpPr>
          <p:cNvPr id="21" name="テキスト ボックス 20">
            <a:extLst>
              <a:ext uri="{FF2B5EF4-FFF2-40B4-BE49-F238E27FC236}">
                <a16:creationId xmlns:a16="http://schemas.microsoft.com/office/drawing/2014/main" id="{9C53FB68-6025-480E-8955-45CCC15511B2}"/>
              </a:ext>
            </a:extLst>
          </p:cNvPr>
          <p:cNvSpPr txBox="1"/>
          <p:nvPr/>
        </p:nvSpPr>
        <p:spPr>
          <a:xfrm>
            <a:off x="1164000" y="3480605"/>
            <a:ext cx="2431012" cy="369332"/>
          </a:xfrm>
          <a:prstGeom prst="rect">
            <a:avLst/>
          </a:prstGeom>
          <a:noFill/>
        </p:spPr>
        <p:txBody>
          <a:bodyPr wrap="square" rtlCol="0">
            <a:spAutoFit/>
          </a:bodyPr>
          <a:lstStyle/>
          <a:p>
            <a:r>
              <a:rPr lang="ja-JP" altLang="en-US" sz="1100" dirty="0"/>
              <a:t>託児所</a:t>
            </a:r>
            <a:r>
              <a:rPr lang="ja-JP" altLang="en-US" dirty="0"/>
              <a:t>よってき家　</a:t>
            </a:r>
            <a:r>
              <a:rPr lang="ja-JP" altLang="en-US" sz="1100" dirty="0"/>
              <a:t>岩原</a:t>
            </a:r>
            <a:endParaRPr kumimoji="1" lang="ja-JP" altLang="en-US" dirty="0"/>
          </a:p>
        </p:txBody>
      </p:sp>
      <p:sp>
        <p:nvSpPr>
          <p:cNvPr id="22" name="テキスト ボックス 21">
            <a:extLst>
              <a:ext uri="{FF2B5EF4-FFF2-40B4-BE49-F238E27FC236}">
                <a16:creationId xmlns:a16="http://schemas.microsoft.com/office/drawing/2014/main" id="{480EFB18-072E-4008-A992-6224F32115DE}"/>
              </a:ext>
            </a:extLst>
          </p:cNvPr>
          <p:cNvSpPr txBox="1"/>
          <p:nvPr/>
        </p:nvSpPr>
        <p:spPr>
          <a:xfrm>
            <a:off x="3710236" y="1178596"/>
            <a:ext cx="1286383" cy="369332"/>
          </a:xfrm>
          <a:prstGeom prst="rect">
            <a:avLst/>
          </a:prstGeom>
          <a:noFill/>
        </p:spPr>
        <p:txBody>
          <a:bodyPr wrap="square" rtlCol="0">
            <a:spAutoFit/>
          </a:bodyPr>
          <a:lstStyle/>
          <a:p>
            <a:r>
              <a:rPr lang="ja-JP" altLang="en-US" b="1" u="sng" dirty="0">
                <a:solidFill>
                  <a:schemeClr val="accent6">
                    <a:lumMod val="75000"/>
                  </a:schemeClr>
                </a:solidFill>
              </a:rPr>
              <a:t>堀金地区</a:t>
            </a:r>
            <a:endParaRPr kumimoji="1" lang="ja-JP" altLang="en-US" b="1" u="sng" dirty="0">
              <a:solidFill>
                <a:schemeClr val="accent6">
                  <a:lumMod val="75000"/>
                </a:schemeClr>
              </a:solidFill>
            </a:endParaRPr>
          </a:p>
        </p:txBody>
      </p:sp>
      <p:sp>
        <p:nvSpPr>
          <p:cNvPr id="23" name="楕円 22">
            <a:extLst>
              <a:ext uri="{FF2B5EF4-FFF2-40B4-BE49-F238E27FC236}">
                <a16:creationId xmlns:a16="http://schemas.microsoft.com/office/drawing/2014/main" id="{C0292B51-96FB-420D-911B-7085C1656FCE}"/>
              </a:ext>
            </a:extLst>
          </p:cNvPr>
          <p:cNvSpPr/>
          <p:nvPr/>
        </p:nvSpPr>
        <p:spPr>
          <a:xfrm>
            <a:off x="956279" y="415337"/>
            <a:ext cx="10479974" cy="638892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solidFill>
                <a:schemeClr val="tx1">
                  <a:lumMod val="95000"/>
                  <a:lumOff val="5000"/>
                </a:schemeClr>
              </a:solidFill>
            </a:endParaRPr>
          </a:p>
        </p:txBody>
      </p:sp>
      <p:sp>
        <p:nvSpPr>
          <p:cNvPr id="24" name="テキスト ボックス 23">
            <a:extLst>
              <a:ext uri="{FF2B5EF4-FFF2-40B4-BE49-F238E27FC236}">
                <a16:creationId xmlns:a16="http://schemas.microsoft.com/office/drawing/2014/main" id="{94C3268E-D942-4630-A2A3-70A3C531F0EB}"/>
              </a:ext>
            </a:extLst>
          </p:cNvPr>
          <p:cNvSpPr txBox="1"/>
          <p:nvPr/>
        </p:nvSpPr>
        <p:spPr>
          <a:xfrm>
            <a:off x="8290685" y="1276838"/>
            <a:ext cx="1286383" cy="369332"/>
          </a:xfrm>
          <a:prstGeom prst="rect">
            <a:avLst/>
          </a:prstGeom>
          <a:noFill/>
        </p:spPr>
        <p:txBody>
          <a:bodyPr wrap="square" rtlCol="0">
            <a:spAutoFit/>
          </a:bodyPr>
          <a:lstStyle/>
          <a:p>
            <a:r>
              <a:rPr lang="ja-JP" altLang="en-US" b="1" u="sng" dirty="0">
                <a:solidFill>
                  <a:schemeClr val="accent6">
                    <a:lumMod val="75000"/>
                  </a:schemeClr>
                </a:solidFill>
              </a:rPr>
              <a:t>豊科地区</a:t>
            </a:r>
            <a:endParaRPr kumimoji="1" lang="ja-JP" altLang="en-US" b="1" u="sng" dirty="0">
              <a:solidFill>
                <a:schemeClr val="accent6">
                  <a:lumMod val="75000"/>
                </a:schemeClr>
              </a:solidFill>
            </a:endParaRPr>
          </a:p>
        </p:txBody>
      </p:sp>
      <p:pic>
        <p:nvPicPr>
          <p:cNvPr id="20" name="図 19" descr="屋外, 木, 空, 草 が含まれている画像&#10;&#10;非常に高い精度で生成された説明">
            <a:extLst>
              <a:ext uri="{FF2B5EF4-FFF2-40B4-BE49-F238E27FC236}">
                <a16:creationId xmlns:a16="http://schemas.microsoft.com/office/drawing/2014/main" id="{3A947837-DD25-4101-AB99-F6918DF8A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304" y="1760846"/>
            <a:ext cx="2971801" cy="1773482"/>
          </a:xfrm>
          <a:prstGeom prst="rect">
            <a:avLst/>
          </a:prstGeom>
          <a:ln>
            <a:noFill/>
          </a:ln>
          <a:effectLst>
            <a:softEdge rad="112500"/>
          </a:effectLst>
        </p:spPr>
      </p:pic>
      <p:pic>
        <p:nvPicPr>
          <p:cNvPr id="26" name="図 25" descr="空, 屋外, 建物, 家 が含まれている画像&#10;&#10;非常に高い精度で生成された説明">
            <a:extLst>
              <a:ext uri="{FF2B5EF4-FFF2-40B4-BE49-F238E27FC236}">
                <a16:creationId xmlns:a16="http://schemas.microsoft.com/office/drawing/2014/main" id="{43CA9BB8-F022-4D78-B684-8DC156E5F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342" y="4381218"/>
            <a:ext cx="1931068" cy="2320565"/>
          </a:xfrm>
          <a:prstGeom prst="rect">
            <a:avLst/>
          </a:prstGeom>
          <a:ln>
            <a:noFill/>
          </a:ln>
          <a:effectLst>
            <a:softEdge rad="38100"/>
          </a:effectLst>
        </p:spPr>
      </p:pic>
      <p:pic>
        <p:nvPicPr>
          <p:cNvPr id="28" name="図 27" descr="建物, 壁, 室内 が含まれている画像&#10;&#10;非常に高い精度で生成された説明">
            <a:extLst>
              <a:ext uri="{FF2B5EF4-FFF2-40B4-BE49-F238E27FC236}">
                <a16:creationId xmlns:a16="http://schemas.microsoft.com/office/drawing/2014/main" id="{8DC9D27C-EC79-412F-94BC-6A189A81C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3442" y="3712691"/>
            <a:ext cx="2056848" cy="1542637"/>
          </a:xfrm>
          <a:prstGeom prst="rect">
            <a:avLst/>
          </a:prstGeom>
          <a:ln>
            <a:noFill/>
          </a:ln>
          <a:effectLst>
            <a:softEdge rad="112500"/>
          </a:effectLst>
        </p:spPr>
      </p:pic>
      <p:sp>
        <p:nvSpPr>
          <p:cNvPr id="29" name="四角形: 角を丸くする 28">
            <a:extLst>
              <a:ext uri="{FF2B5EF4-FFF2-40B4-BE49-F238E27FC236}">
                <a16:creationId xmlns:a16="http://schemas.microsoft.com/office/drawing/2014/main" id="{74D51D8E-14A0-4832-A782-B798F621C763}"/>
              </a:ext>
            </a:extLst>
          </p:cNvPr>
          <p:cNvSpPr/>
          <p:nvPr/>
        </p:nvSpPr>
        <p:spPr>
          <a:xfrm>
            <a:off x="6956545" y="36435"/>
            <a:ext cx="5183145" cy="61107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宗明会全体の持てる力・機能を最大限に</a:t>
            </a:r>
            <a:r>
              <a:rPr lang="ja-JP" altLang="en-US" sz="1200" b="1" dirty="0"/>
              <a:t>活かすことで</a:t>
            </a:r>
            <a:endParaRPr kumimoji="1" lang="en-US" altLang="ja-JP" sz="1200" b="1" dirty="0"/>
          </a:p>
          <a:p>
            <a:pPr algn="ctr"/>
            <a:r>
              <a:rPr kumimoji="1" lang="ja-JP" altLang="en-US" sz="1200" b="1" dirty="0"/>
              <a:t>在宅介護を選択した利用者及びご家族が、どのサービスを利用しても</a:t>
            </a:r>
            <a:endParaRPr kumimoji="1" lang="en-US" altLang="ja-JP" sz="1200" b="1" dirty="0"/>
          </a:p>
          <a:p>
            <a:pPr algn="ctr"/>
            <a:r>
              <a:rPr kumimoji="1" lang="ja-JP" altLang="en-US" sz="1200" b="1" dirty="0"/>
              <a:t>地域で暮らし続けることが出来ることをめざす会社です。</a:t>
            </a:r>
          </a:p>
        </p:txBody>
      </p:sp>
      <p:pic>
        <p:nvPicPr>
          <p:cNvPr id="31" name="図 30" descr="空, 屋外, 建物, 道路 が含まれている画像&#10;&#10;非常に高い精度で生成された説明">
            <a:extLst>
              <a:ext uri="{FF2B5EF4-FFF2-40B4-BE49-F238E27FC236}">
                <a16:creationId xmlns:a16="http://schemas.microsoft.com/office/drawing/2014/main" id="{02EDA770-0365-45A7-B663-EF5C03316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384" y="2399179"/>
            <a:ext cx="2603651" cy="1723902"/>
          </a:xfrm>
          <a:prstGeom prst="rect">
            <a:avLst/>
          </a:prstGeom>
          <a:ln>
            <a:noFill/>
          </a:ln>
          <a:effectLst>
            <a:softEdge rad="112500"/>
          </a:effectLst>
        </p:spPr>
      </p:pic>
      <p:pic>
        <p:nvPicPr>
          <p:cNvPr id="33" name="図 32" descr="物体 が含まれている画像&#10;&#10;非常に高い精度で生成された説明">
            <a:extLst>
              <a:ext uri="{FF2B5EF4-FFF2-40B4-BE49-F238E27FC236}">
                <a16:creationId xmlns:a16="http://schemas.microsoft.com/office/drawing/2014/main" id="{EEA3CF9A-510D-4B44-99FA-E714B6CACC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7134" y="1523528"/>
            <a:ext cx="1828724" cy="1639888"/>
          </a:xfrm>
          <a:prstGeom prst="ellipse">
            <a:avLst/>
          </a:prstGeom>
          <a:ln>
            <a:noFill/>
          </a:ln>
          <a:effectLst>
            <a:softEdge rad="112500"/>
          </a:effectLst>
        </p:spPr>
      </p:pic>
      <p:pic>
        <p:nvPicPr>
          <p:cNvPr id="35" name="図 34" descr="空, 屋外, 建物, 道路 が含まれている画像&#10;&#10;非常に高い精度で生成された説明">
            <a:extLst>
              <a:ext uri="{FF2B5EF4-FFF2-40B4-BE49-F238E27FC236}">
                <a16:creationId xmlns:a16="http://schemas.microsoft.com/office/drawing/2014/main" id="{26AF6B81-C472-4FC3-B8A5-AF537EA1E4F6}"/>
              </a:ext>
            </a:extLst>
          </p:cNvPr>
          <p:cNvPicPr>
            <a:picLocks noChangeAspect="1"/>
          </p:cNvPicPr>
          <p:nvPr/>
        </p:nvPicPr>
        <p:blipFill rotWithShape="1">
          <a:blip r:embed="rId8">
            <a:extLst>
              <a:ext uri="{28A0092B-C50C-407E-A947-70E740481C1C}">
                <a14:useLocalDpi xmlns:a14="http://schemas.microsoft.com/office/drawing/2010/main" val="0"/>
              </a:ext>
            </a:extLst>
          </a:blip>
          <a:srcRect l="8679" t="10343" b="5741"/>
          <a:stretch/>
        </p:blipFill>
        <p:spPr>
          <a:xfrm>
            <a:off x="7544925" y="1852274"/>
            <a:ext cx="3929688" cy="2531956"/>
          </a:xfrm>
          <a:prstGeom prst="rect">
            <a:avLst/>
          </a:prstGeom>
          <a:ln>
            <a:noFill/>
          </a:ln>
          <a:effectLst>
            <a:softEdge rad="112500"/>
          </a:effectLst>
        </p:spPr>
      </p:pic>
      <p:sp>
        <p:nvSpPr>
          <p:cNvPr id="38" name="テキスト ボックス 37">
            <a:extLst>
              <a:ext uri="{FF2B5EF4-FFF2-40B4-BE49-F238E27FC236}">
                <a16:creationId xmlns:a16="http://schemas.microsoft.com/office/drawing/2014/main" id="{DB772BC2-86F4-4A6D-82FE-03AD51A5541B}"/>
              </a:ext>
            </a:extLst>
          </p:cNvPr>
          <p:cNvSpPr txBox="1"/>
          <p:nvPr/>
        </p:nvSpPr>
        <p:spPr>
          <a:xfrm>
            <a:off x="-76694" y="470316"/>
            <a:ext cx="2923678" cy="954107"/>
          </a:xfrm>
          <a:prstGeom prst="rect">
            <a:avLst/>
          </a:prstGeom>
          <a:noFill/>
        </p:spPr>
        <p:txBody>
          <a:bodyPr wrap="square" rtlCol="0">
            <a:spAutoFit/>
          </a:bodyPr>
          <a:lstStyle/>
          <a:p>
            <a:r>
              <a:rPr kumimoji="1" lang="ja-JP" altLang="en-US" sz="1400" dirty="0"/>
              <a:t>①在宅介護を支える目的で</a:t>
            </a:r>
            <a:r>
              <a:rPr kumimoji="1" lang="ja-JP" altLang="en-US" sz="1400" b="1" dirty="0"/>
              <a:t>１７年</a:t>
            </a:r>
            <a:endParaRPr kumimoji="1" lang="en-US" altLang="ja-JP" sz="1400" b="1" dirty="0"/>
          </a:p>
          <a:p>
            <a:r>
              <a:rPr lang="ja-JP" altLang="en-US" sz="1400" dirty="0"/>
              <a:t>　</a:t>
            </a:r>
            <a:r>
              <a:rPr kumimoji="1" lang="ja-JP" altLang="en-US" sz="1400" dirty="0"/>
              <a:t>かかりましたがこのような</a:t>
            </a:r>
            <a:endParaRPr kumimoji="1" lang="en-US" altLang="ja-JP" sz="1400" dirty="0"/>
          </a:p>
          <a:p>
            <a:r>
              <a:rPr lang="ja-JP" altLang="en-US" sz="1400" dirty="0"/>
              <a:t>　</a:t>
            </a:r>
            <a:r>
              <a:rPr kumimoji="1" lang="ja-JP" altLang="en-US" sz="1400" dirty="0"/>
              <a:t>企業として成長</a:t>
            </a:r>
            <a:r>
              <a:rPr lang="ja-JP" altLang="en-US" sz="1400" dirty="0"/>
              <a:t>し</a:t>
            </a:r>
            <a:r>
              <a:rPr kumimoji="1" lang="ja-JP" altLang="en-US" sz="1400" dirty="0"/>
              <a:t>ました。</a:t>
            </a:r>
            <a:br>
              <a:rPr kumimoji="1" lang="en-US" altLang="ja-JP" sz="1400" dirty="0"/>
            </a:br>
            <a:r>
              <a:rPr kumimoji="1" lang="ja-JP" altLang="en-US" sz="1400" dirty="0"/>
              <a:t>　</a:t>
            </a:r>
            <a:r>
              <a:rPr kumimoji="1" lang="ja-JP" altLang="en-US" sz="1400" b="1" dirty="0"/>
              <a:t>介護のベンチャー企業</a:t>
            </a:r>
            <a:r>
              <a:rPr kumimoji="1" lang="ja-JP" altLang="en-US" sz="1400" dirty="0"/>
              <a:t>です。</a:t>
            </a:r>
          </a:p>
        </p:txBody>
      </p:sp>
      <p:sp>
        <p:nvSpPr>
          <p:cNvPr id="39" name="四角形: 角を丸くする 38">
            <a:extLst>
              <a:ext uri="{FF2B5EF4-FFF2-40B4-BE49-F238E27FC236}">
                <a16:creationId xmlns:a16="http://schemas.microsoft.com/office/drawing/2014/main" id="{4DACAAD7-11AC-4A0B-953B-3D92E1D344E1}"/>
              </a:ext>
            </a:extLst>
          </p:cNvPr>
          <p:cNvSpPr/>
          <p:nvPr/>
        </p:nvSpPr>
        <p:spPr>
          <a:xfrm>
            <a:off x="52310" y="6252910"/>
            <a:ext cx="4068506" cy="573825"/>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「安曇野の在宅介護を支えたい」</a:t>
            </a:r>
            <a:endParaRPr kumimoji="1" lang="ja-JP" altLang="en-US" sz="2000" b="1" dirty="0"/>
          </a:p>
        </p:txBody>
      </p:sp>
      <p:sp>
        <p:nvSpPr>
          <p:cNvPr id="40" name="テキスト ボックス 39">
            <a:extLst>
              <a:ext uri="{FF2B5EF4-FFF2-40B4-BE49-F238E27FC236}">
                <a16:creationId xmlns:a16="http://schemas.microsoft.com/office/drawing/2014/main" id="{8A3F3B9B-FE66-4C9E-8769-C9ED22E8C834}"/>
              </a:ext>
            </a:extLst>
          </p:cNvPr>
          <p:cNvSpPr txBox="1"/>
          <p:nvPr/>
        </p:nvSpPr>
        <p:spPr>
          <a:xfrm>
            <a:off x="4573356" y="563904"/>
            <a:ext cx="3015767" cy="954107"/>
          </a:xfrm>
          <a:prstGeom prst="rect">
            <a:avLst/>
          </a:prstGeom>
          <a:noFill/>
        </p:spPr>
        <p:txBody>
          <a:bodyPr wrap="square" rtlCol="0">
            <a:spAutoFit/>
          </a:bodyPr>
          <a:lstStyle/>
          <a:p>
            <a:r>
              <a:rPr lang="ja-JP" altLang="en-US" sz="1400" dirty="0"/>
              <a:t>②小規模多機能本体事業所と</a:t>
            </a:r>
            <a:endParaRPr lang="en-US" altLang="ja-JP" sz="1400" dirty="0"/>
          </a:p>
          <a:p>
            <a:r>
              <a:rPr lang="ja-JP" altLang="en-US" sz="1400" dirty="0"/>
              <a:t>　二つのサテライト（出張所）</a:t>
            </a:r>
            <a:endParaRPr lang="en-US" altLang="ja-JP" sz="1400" dirty="0"/>
          </a:p>
          <a:p>
            <a:r>
              <a:rPr lang="ja-JP" altLang="en-US" sz="1400" dirty="0"/>
              <a:t>　を有しているのは</a:t>
            </a:r>
            <a:r>
              <a:rPr lang="ja-JP" altLang="en-US" sz="1400" b="1" dirty="0"/>
              <a:t>長野県で</a:t>
            </a:r>
            <a:endParaRPr lang="en-US" altLang="ja-JP" sz="1400" b="1" dirty="0"/>
          </a:p>
          <a:p>
            <a:r>
              <a:rPr lang="ja-JP" altLang="en-US" sz="1400" b="1" dirty="0"/>
              <a:t>　３社</a:t>
            </a:r>
            <a:r>
              <a:rPr lang="ja-JP" altLang="en-US" sz="1400" dirty="0"/>
              <a:t>だけ。</a:t>
            </a:r>
            <a:endParaRPr lang="en-US" altLang="ja-JP" sz="1600" dirty="0"/>
          </a:p>
        </p:txBody>
      </p:sp>
      <p:sp>
        <p:nvSpPr>
          <p:cNvPr id="41" name="テキスト ボックス 40">
            <a:extLst>
              <a:ext uri="{FF2B5EF4-FFF2-40B4-BE49-F238E27FC236}">
                <a16:creationId xmlns:a16="http://schemas.microsoft.com/office/drawing/2014/main" id="{429416DF-01F1-42DE-87B8-A5C253495637}"/>
              </a:ext>
            </a:extLst>
          </p:cNvPr>
          <p:cNvSpPr txBox="1"/>
          <p:nvPr/>
        </p:nvSpPr>
        <p:spPr>
          <a:xfrm>
            <a:off x="5736264" y="5430256"/>
            <a:ext cx="3118976" cy="1077218"/>
          </a:xfrm>
          <a:prstGeom prst="rect">
            <a:avLst/>
          </a:prstGeom>
          <a:noFill/>
        </p:spPr>
        <p:txBody>
          <a:bodyPr wrap="square" rtlCol="0">
            <a:spAutoFit/>
          </a:bodyPr>
          <a:lstStyle/>
          <a:p>
            <a:r>
              <a:rPr lang="ja-JP" altLang="en-US" sz="1600" dirty="0"/>
              <a:t>④</a:t>
            </a:r>
            <a:r>
              <a:rPr lang="en-US" altLang="ja-JP" sz="1600" dirty="0"/>
              <a:t>2023</a:t>
            </a:r>
            <a:r>
              <a:rPr lang="ja-JP" altLang="en-US" sz="1600" dirty="0"/>
              <a:t>年８月１日現在</a:t>
            </a:r>
            <a:endParaRPr lang="en-US" altLang="ja-JP" sz="1600" dirty="0"/>
          </a:p>
          <a:p>
            <a:r>
              <a:rPr lang="ja-JP" altLang="en-US" sz="1600" dirty="0"/>
              <a:t>　スタッフ総数７１名</a:t>
            </a:r>
            <a:endParaRPr lang="en-US" altLang="ja-JP" sz="1600" dirty="0"/>
          </a:p>
          <a:p>
            <a:r>
              <a:rPr kumimoji="1" lang="ja-JP" altLang="en-US" sz="1600" dirty="0"/>
              <a:t>　優しく勉強熱心、</a:t>
            </a:r>
            <a:endParaRPr kumimoji="1" lang="en-US" altLang="ja-JP" sz="1600" dirty="0"/>
          </a:p>
          <a:p>
            <a:r>
              <a:rPr lang="ja-JP" altLang="en-US" sz="1600" dirty="0"/>
              <a:t>　　</a:t>
            </a:r>
            <a:r>
              <a:rPr kumimoji="1" lang="ja-JP" altLang="en-US" sz="1600" dirty="0"/>
              <a:t>芯の強いスタッフ達です。</a:t>
            </a:r>
          </a:p>
        </p:txBody>
      </p:sp>
      <p:pic>
        <p:nvPicPr>
          <p:cNvPr id="43" name="図 42" descr="人, グループ, ポーズをとっている, 室内 が含まれている画像&#10;&#10;非常に高い精度で生成された説明">
            <a:extLst>
              <a:ext uri="{FF2B5EF4-FFF2-40B4-BE49-F238E27FC236}">
                <a16:creationId xmlns:a16="http://schemas.microsoft.com/office/drawing/2014/main" id="{97DD3AC2-D5A1-4894-BE52-CFB5F649CFAC}"/>
              </a:ext>
            </a:extLst>
          </p:cNvPr>
          <p:cNvPicPr>
            <a:picLocks noChangeAspect="1"/>
          </p:cNvPicPr>
          <p:nvPr/>
        </p:nvPicPr>
        <p:blipFill rotWithShape="1">
          <a:blip r:embed="rId9">
            <a:extLst>
              <a:ext uri="{28A0092B-C50C-407E-A947-70E740481C1C}">
                <a14:useLocalDpi xmlns:a14="http://schemas.microsoft.com/office/drawing/2010/main" val="0"/>
              </a:ext>
            </a:extLst>
          </a:blip>
          <a:srcRect t="14515" b="16169"/>
          <a:stretch/>
        </p:blipFill>
        <p:spPr>
          <a:xfrm>
            <a:off x="8539105" y="5219230"/>
            <a:ext cx="3732309" cy="1725556"/>
          </a:xfrm>
          <a:prstGeom prst="rect">
            <a:avLst/>
          </a:prstGeom>
          <a:ln>
            <a:noFill/>
          </a:ln>
          <a:effectLst>
            <a:softEdge rad="50800"/>
          </a:effectLst>
        </p:spPr>
      </p:pic>
      <p:pic>
        <p:nvPicPr>
          <p:cNvPr id="45" name="図 44" descr="草, 木, 屋外, 男性 が含まれている画像&#10;&#10;非常に高い精度で生成された説明">
            <a:extLst>
              <a:ext uri="{FF2B5EF4-FFF2-40B4-BE49-F238E27FC236}">
                <a16:creationId xmlns:a16="http://schemas.microsoft.com/office/drawing/2014/main" id="{83A1223E-251A-4814-8EE5-6257115F4F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456" y="4642757"/>
            <a:ext cx="1552970" cy="1035819"/>
          </a:xfrm>
          <a:prstGeom prst="rect">
            <a:avLst/>
          </a:prstGeom>
          <a:ln>
            <a:noFill/>
          </a:ln>
          <a:effectLst>
            <a:softEdge rad="25400"/>
          </a:effectLst>
        </p:spPr>
      </p:pic>
      <p:sp>
        <p:nvSpPr>
          <p:cNvPr id="46" name="テキスト ボックス 45">
            <a:extLst>
              <a:ext uri="{FF2B5EF4-FFF2-40B4-BE49-F238E27FC236}">
                <a16:creationId xmlns:a16="http://schemas.microsoft.com/office/drawing/2014/main" id="{0CC8FED3-6E32-4690-8FB3-7D4356BE65D9}"/>
              </a:ext>
            </a:extLst>
          </p:cNvPr>
          <p:cNvSpPr txBox="1"/>
          <p:nvPr/>
        </p:nvSpPr>
        <p:spPr>
          <a:xfrm>
            <a:off x="6956545" y="4388243"/>
            <a:ext cx="4377715" cy="830997"/>
          </a:xfrm>
          <a:prstGeom prst="rect">
            <a:avLst/>
          </a:prstGeom>
          <a:noFill/>
        </p:spPr>
        <p:txBody>
          <a:bodyPr wrap="square" rtlCol="0">
            <a:spAutoFit/>
          </a:bodyPr>
          <a:lstStyle/>
          <a:p>
            <a:r>
              <a:rPr lang="ja-JP" altLang="en-US" sz="1600" dirty="0"/>
              <a:t>③実は「安曇野市初！」が</a:t>
            </a:r>
            <a:r>
              <a:rPr lang="en-US" altLang="ja-JP" sz="1600" dirty="0"/>
              <a:t>2</a:t>
            </a:r>
            <a:r>
              <a:rPr lang="ja-JP" altLang="en-US" sz="1600" dirty="0"/>
              <a:t>事業あり！</a:t>
            </a:r>
            <a:endParaRPr lang="en-US" altLang="ja-JP" sz="1600" dirty="0"/>
          </a:p>
          <a:p>
            <a:r>
              <a:rPr kumimoji="1" lang="ja-JP" altLang="en-US" sz="1600" dirty="0"/>
              <a:t>　★小規模多機能型居宅介護</a:t>
            </a:r>
            <a:endParaRPr kumimoji="1" lang="en-US" altLang="ja-JP" sz="1600" dirty="0"/>
          </a:p>
          <a:p>
            <a:r>
              <a:rPr lang="ja-JP" altLang="en-US" sz="1600" dirty="0"/>
              <a:t>　★企業主導型保育事業</a:t>
            </a:r>
            <a:endParaRPr kumimoji="1" lang="ja-JP" altLang="en-US" sz="1600" dirty="0"/>
          </a:p>
        </p:txBody>
      </p:sp>
      <p:sp>
        <p:nvSpPr>
          <p:cNvPr id="47" name="テキスト ボックス 46">
            <a:extLst>
              <a:ext uri="{FF2B5EF4-FFF2-40B4-BE49-F238E27FC236}">
                <a16:creationId xmlns:a16="http://schemas.microsoft.com/office/drawing/2014/main" id="{88360A37-AA2A-48AE-8C9C-61D8649A1588}"/>
              </a:ext>
            </a:extLst>
          </p:cNvPr>
          <p:cNvSpPr txBox="1"/>
          <p:nvPr/>
        </p:nvSpPr>
        <p:spPr>
          <a:xfrm>
            <a:off x="-66431" y="5596415"/>
            <a:ext cx="3047954" cy="646331"/>
          </a:xfrm>
          <a:prstGeom prst="rect">
            <a:avLst/>
          </a:prstGeom>
          <a:noFill/>
        </p:spPr>
        <p:txBody>
          <a:bodyPr wrap="square" rtlCol="0">
            <a:spAutoFit/>
          </a:bodyPr>
          <a:lstStyle/>
          <a:p>
            <a:r>
              <a:rPr lang="ja-JP" altLang="en-US" b="1" dirty="0">
                <a:latin typeface="HGS行書体" panose="03000600000000000000" pitchFamily="66" charset="-128"/>
                <a:ea typeface="HGS行書体" panose="03000600000000000000" pitchFamily="66" charset="-128"/>
              </a:rPr>
              <a:t>一緒に</a:t>
            </a:r>
            <a:r>
              <a:rPr kumimoji="1" lang="ja-JP" altLang="en-US" b="1" dirty="0">
                <a:latin typeface="HGS行書体" panose="03000600000000000000" pitchFamily="66" charset="-128"/>
                <a:ea typeface="HGS行書体" panose="03000600000000000000" pitchFamily="66" charset="-128"/>
              </a:rPr>
              <a:t>“新しい介護”</a:t>
            </a:r>
            <a:endParaRPr kumimoji="1" lang="en-US" altLang="ja-JP" b="1" dirty="0">
              <a:latin typeface="HGS行書体" panose="03000600000000000000" pitchFamily="66" charset="-128"/>
              <a:ea typeface="HGS行書体" panose="03000600000000000000" pitchFamily="66" charset="-128"/>
            </a:endParaRPr>
          </a:p>
          <a:p>
            <a:r>
              <a:rPr kumimoji="1" lang="ja-JP" altLang="en-US" b="1" dirty="0">
                <a:latin typeface="HGS行書体" panose="03000600000000000000" pitchFamily="66" charset="-128"/>
                <a:ea typeface="HGS行書体" panose="03000600000000000000" pitchFamily="66" charset="-128"/>
              </a:rPr>
              <a:t>を創っていきませんか？</a:t>
            </a:r>
            <a:endParaRPr kumimoji="1" lang="en-US" altLang="ja-JP" b="1" dirty="0">
              <a:latin typeface="HGS行書体" panose="03000600000000000000" pitchFamily="66" charset="-128"/>
              <a:ea typeface="HGS行書体" panose="03000600000000000000" pitchFamily="66" charset="-128"/>
            </a:endParaRPr>
          </a:p>
        </p:txBody>
      </p:sp>
      <p:sp>
        <p:nvSpPr>
          <p:cNvPr id="27" name="テキスト ボックス 26">
            <a:extLst>
              <a:ext uri="{FF2B5EF4-FFF2-40B4-BE49-F238E27FC236}">
                <a16:creationId xmlns:a16="http://schemas.microsoft.com/office/drawing/2014/main" id="{AC9271AA-9471-4F45-9394-69B6EDC49773}"/>
              </a:ext>
            </a:extLst>
          </p:cNvPr>
          <p:cNvSpPr txBox="1"/>
          <p:nvPr/>
        </p:nvSpPr>
        <p:spPr>
          <a:xfrm>
            <a:off x="9286188" y="742055"/>
            <a:ext cx="3118976" cy="1384995"/>
          </a:xfrm>
          <a:prstGeom prst="rect">
            <a:avLst/>
          </a:prstGeom>
          <a:noFill/>
        </p:spPr>
        <p:txBody>
          <a:bodyPr wrap="square" rtlCol="0">
            <a:spAutoFit/>
          </a:bodyPr>
          <a:lstStyle/>
          <a:p>
            <a:r>
              <a:rPr lang="ja-JP" altLang="en-US" sz="1400" dirty="0"/>
              <a:t>⑤“福利厚生”充実しています。</a:t>
            </a:r>
            <a:endParaRPr lang="en-US" altLang="ja-JP" sz="1400" dirty="0"/>
          </a:p>
          <a:p>
            <a:r>
              <a:rPr lang="ja-JP" altLang="en-US" sz="1400" dirty="0"/>
              <a:t>　　★研修費助成制度★託児あり</a:t>
            </a:r>
            <a:endParaRPr lang="en-US" altLang="ja-JP" sz="1400" dirty="0"/>
          </a:p>
          <a:p>
            <a:r>
              <a:rPr lang="ja-JP" altLang="en-US" sz="1400" dirty="0"/>
              <a:t>　　　　　★社内交流会補助金</a:t>
            </a:r>
            <a:endParaRPr lang="en-US" altLang="ja-JP" sz="1400" dirty="0"/>
          </a:p>
          <a:p>
            <a:r>
              <a:rPr lang="ja-JP" altLang="en-US" sz="1400" dirty="0"/>
              <a:t>　　　　　　★安曇野市互助会</a:t>
            </a:r>
            <a:endParaRPr lang="en-US" altLang="ja-JP" sz="1400" dirty="0"/>
          </a:p>
          <a:p>
            <a:r>
              <a:rPr lang="ja-JP" altLang="en-US" sz="1400" dirty="0"/>
              <a:t>　　　　　　　★社員紹介制度他　</a:t>
            </a:r>
            <a:endParaRPr lang="en-US" altLang="ja-JP" sz="1400" dirty="0"/>
          </a:p>
          <a:p>
            <a:r>
              <a:rPr lang="ja-JP" altLang="en-US" sz="1400" dirty="0"/>
              <a:t>　　　　　　　</a:t>
            </a:r>
            <a:endParaRPr lang="en-US" altLang="ja-JP" sz="1400" dirty="0"/>
          </a:p>
        </p:txBody>
      </p:sp>
      <p:pic>
        <p:nvPicPr>
          <p:cNvPr id="4" name="図 3" descr="物体 が含まれている画像&#10;&#10;高い精度で生成された説明">
            <a:extLst>
              <a:ext uri="{FF2B5EF4-FFF2-40B4-BE49-F238E27FC236}">
                <a16:creationId xmlns:a16="http://schemas.microsoft.com/office/drawing/2014/main" id="{1AD5E200-A332-4CB3-BEB8-9412E46B90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456" y="1395208"/>
            <a:ext cx="727914" cy="727914"/>
          </a:xfrm>
          <a:prstGeom prst="rect">
            <a:avLst/>
          </a:prstGeom>
        </p:spPr>
      </p:pic>
      <p:sp>
        <p:nvSpPr>
          <p:cNvPr id="5" name="テキスト ボックス 4">
            <a:extLst>
              <a:ext uri="{FF2B5EF4-FFF2-40B4-BE49-F238E27FC236}">
                <a16:creationId xmlns:a16="http://schemas.microsoft.com/office/drawing/2014/main" id="{0033D468-6B8D-4097-9C6C-CF6D8BB39EC7}"/>
              </a:ext>
            </a:extLst>
          </p:cNvPr>
          <p:cNvSpPr txBox="1"/>
          <p:nvPr/>
        </p:nvSpPr>
        <p:spPr>
          <a:xfrm>
            <a:off x="57897" y="2085324"/>
            <a:ext cx="1106103" cy="369332"/>
          </a:xfrm>
          <a:prstGeom prst="rect">
            <a:avLst/>
          </a:prstGeom>
          <a:noFill/>
        </p:spPr>
        <p:txBody>
          <a:bodyPr wrap="square" rtlCol="0">
            <a:spAutoFit/>
          </a:bodyPr>
          <a:lstStyle/>
          <a:p>
            <a:pPr algn="ctr"/>
            <a:r>
              <a:rPr lang="ja-JP" altLang="en-US" sz="900" dirty="0"/>
              <a:t>☝</a:t>
            </a:r>
            <a:r>
              <a:rPr kumimoji="1" lang="ja-JP" altLang="en-US" sz="900" dirty="0"/>
              <a:t>詳しくは☝</a:t>
            </a:r>
            <a:endParaRPr kumimoji="1" lang="en-US" altLang="ja-JP" sz="900" dirty="0"/>
          </a:p>
          <a:p>
            <a:pPr algn="ctr"/>
            <a:r>
              <a:rPr lang="ja-JP" altLang="en-US" sz="900" dirty="0"/>
              <a:t>　</a:t>
            </a:r>
            <a:r>
              <a:rPr kumimoji="1" lang="ja-JP" altLang="en-US" sz="900" dirty="0"/>
              <a:t>ホームページで</a:t>
            </a:r>
          </a:p>
        </p:txBody>
      </p:sp>
      <p:sp>
        <p:nvSpPr>
          <p:cNvPr id="6" name="四角形: 角を丸くする 5">
            <a:extLst>
              <a:ext uri="{FF2B5EF4-FFF2-40B4-BE49-F238E27FC236}">
                <a16:creationId xmlns:a16="http://schemas.microsoft.com/office/drawing/2014/main" id="{29831A5C-FA4D-40B8-80FB-C4189FA235B0}"/>
              </a:ext>
            </a:extLst>
          </p:cNvPr>
          <p:cNvSpPr/>
          <p:nvPr/>
        </p:nvSpPr>
        <p:spPr>
          <a:xfrm>
            <a:off x="31848" y="2626160"/>
            <a:ext cx="871945" cy="1631099"/>
          </a:xfrm>
          <a:prstGeom prst="roundRect">
            <a:avLst/>
          </a:prstGeom>
          <a:blipFill>
            <a:blip r:embed="rId12"/>
            <a:tile tx="0" ty="0" sx="100000" sy="100000" flip="none" algn="tl"/>
          </a:blip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pic>
        <p:nvPicPr>
          <p:cNvPr id="34" name="図 33" descr="\\svka51\労働雇用課\12多様な働き方\10ADVANCE\認証マーク\201801～2019.12.png">
            <a:extLst>
              <a:ext uri="{FF2B5EF4-FFF2-40B4-BE49-F238E27FC236}">
                <a16:creationId xmlns:a16="http://schemas.microsoft.com/office/drawing/2014/main" id="{1D6D9058-18B6-4B7A-99E7-B35F17583428}"/>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7747" y="2656082"/>
            <a:ext cx="685544" cy="631500"/>
          </a:xfrm>
          <a:prstGeom prst="rect">
            <a:avLst/>
          </a:prstGeom>
          <a:noFill/>
          <a:ln>
            <a:noFill/>
          </a:ln>
        </p:spPr>
      </p:pic>
      <p:sp>
        <p:nvSpPr>
          <p:cNvPr id="3" name="正方形/長方形 2">
            <a:extLst>
              <a:ext uri="{FF2B5EF4-FFF2-40B4-BE49-F238E27FC236}">
                <a16:creationId xmlns:a16="http://schemas.microsoft.com/office/drawing/2014/main" id="{E3BC8C7E-98A6-4674-8CCE-365815DA934D}"/>
              </a:ext>
            </a:extLst>
          </p:cNvPr>
          <p:cNvSpPr/>
          <p:nvPr/>
        </p:nvSpPr>
        <p:spPr>
          <a:xfrm>
            <a:off x="13398" y="3317504"/>
            <a:ext cx="890395" cy="923330"/>
          </a:xfrm>
          <a:prstGeom prst="rect">
            <a:avLst/>
          </a:prstGeom>
        </p:spPr>
        <p:txBody>
          <a:bodyPr wrap="square">
            <a:spAutoFit/>
          </a:bodyPr>
          <a:lstStyle/>
          <a:p>
            <a:pPr algn="ctr"/>
            <a:r>
              <a:rPr lang="ja-JP" altLang="en-US" sz="900" dirty="0">
                <a:latin typeface="Century" panose="02040604050505020304" pitchFamily="18" charset="0"/>
                <a:ea typeface="ＭＳ 明朝" panose="02020609040205080304" pitchFamily="17" charset="-128"/>
                <a:cs typeface="Times New Roman" panose="02020603050405020304" pitchFamily="18" charset="0"/>
              </a:rPr>
              <a:t>長野県認証</a:t>
            </a:r>
            <a:endParaRPr lang="en-US" altLang="ja-JP" sz="900" dirty="0">
              <a:latin typeface="Century" panose="02040604050505020304" pitchFamily="18" charset="0"/>
              <a:ea typeface="ＭＳ 明朝" panose="02020609040205080304" pitchFamily="17" charset="-128"/>
              <a:cs typeface="Times New Roman" panose="02020603050405020304" pitchFamily="18" charset="0"/>
            </a:endParaRPr>
          </a:p>
          <a:p>
            <a:pPr algn="ctr"/>
            <a:r>
              <a:rPr lang="ja-JP" altLang="ja-JP" sz="900" b="1" dirty="0">
                <a:latin typeface="Century" panose="02040604050505020304" pitchFamily="18" charset="0"/>
                <a:ea typeface="ＭＳ 明朝" panose="02020609040205080304" pitchFamily="17" charset="-128"/>
                <a:cs typeface="Times New Roman" panose="02020603050405020304" pitchFamily="18" charset="0"/>
              </a:rPr>
              <a:t>職場いきいき</a:t>
            </a:r>
            <a:endParaRPr lang="en-US" altLang="ja-JP" sz="900" b="1" dirty="0">
              <a:latin typeface="Century" panose="02040604050505020304" pitchFamily="18" charset="0"/>
              <a:ea typeface="ＭＳ 明朝" panose="02020609040205080304" pitchFamily="17" charset="-128"/>
              <a:cs typeface="Times New Roman" panose="02020603050405020304" pitchFamily="18" charset="0"/>
            </a:endParaRPr>
          </a:p>
          <a:p>
            <a:pPr algn="ctr"/>
            <a:r>
              <a:rPr lang="ja-JP" altLang="ja-JP" sz="900" b="1" dirty="0">
                <a:latin typeface="Century" panose="02040604050505020304" pitchFamily="18" charset="0"/>
                <a:ea typeface="ＭＳ 明朝" panose="02020609040205080304" pitchFamily="17" charset="-128"/>
                <a:cs typeface="Times New Roman" panose="02020603050405020304" pitchFamily="18" charset="0"/>
              </a:rPr>
              <a:t>アドバンス</a:t>
            </a:r>
            <a:endParaRPr lang="en-US" altLang="ja-JP" sz="900" b="1" dirty="0">
              <a:latin typeface="Century" panose="02040604050505020304" pitchFamily="18" charset="0"/>
              <a:ea typeface="ＭＳ 明朝" panose="02020609040205080304" pitchFamily="17" charset="-128"/>
              <a:cs typeface="Times New Roman" panose="02020603050405020304" pitchFamily="18" charset="0"/>
            </a:endParaRPr>
          </a:p>
          <a:p>
            <a:pPr algn="ctr"/>
            <a:r>
              <a:rPr lang="ja-JP" altLang="ja-JP" sz="900" b="1" dirty="0">
                <a:latin typeface="Century" panose="02040604050505020304" pitchFamily="18" charset="0"/>
                <a:ea typeface="ＭＳ 明朝" panose="02020609040205080304" pitchFamily="17" charset="-128"/>
                <a:cs typeface="Times New Roman" panose="02020603050405020304" pitchFamily="18" charset="0"/>
              </a:rPr>
              <a:t>カンパニー</a:t>
            </a:r>
            <a:endParaRPr lang="en-US" altLang="ja-JP" sz="900" b="1" dirty="0">
              <a:latin typeface="Century" panose="02040604050505020304" pitchFamily="18" charset="0"/>
              <a:ea typeface="ＭＳ 明朝" panose="02020609040205080304" pitchFamily="17" charset="-128"/>
              <a:cs typeface="Times New Roman" panose="02020603050405020304" pitchFamily="18" charset="0"/>
            </a:endParaRPr>
          </a:p>
          <a:p>
            <a:pPr algn="ctr"/>
            <a:r>
              <a:rPr lang="ja-JP" altLang="ja-JP" sz="900" dirty="0">
                <a:latin typeface="Century" panose="02040604050505020304" pitchFamily="18" charset="0"/>
                <a:ea typeface="ＭＳ 明朝" panose="02020609040205080304" pitchFamily="17" charset="-128"/>
                <a:cs typeface="Times New Roman" panose="02020603050405020304" pitchFamily="18" charset="0"/>
              </a:rPr>
              <a:t>認証</a:t>
            </a:r>
            <a:r>
              <a:rPr lang="ja-JP" altLang="en-US" sz="900" dirty="0">
                <a:latin typeface="Century" panose="02040604050505020304" pitchFamily="18" charset="0"/>
                <a:ea typeface="ＭＳ 明朝" panose="02020609040205080304" pitchFamily="17" charset="-128"/>
                <a:cs typeface="Times New Roman" panose="02020603050405020304" pitchFamily="18" charset="0"/>
              </a:rPr>
              <a:t>企業</a:t>
            </a:r>
            <a:endParaRPr lang="en-US" altLang="ja-JP" sz="900" dirty="0">
              <a:latin typeface="Century" panose="02040604050505020304" pitchFamily="18" charset="0"/>
              <a:ea typeface="ＭＳ 明朝" panose="02020609040205080304" pitchFamily="17" charset="-128"/>
              <a:cs typeface="Times New Roman" panose="02020603050405020304" pitchFamily="18" charset="0"/>
            </a:endParaRPr>
          </a:p>
          <a:p>
            <a:pPr algn="ctr"/>
            <a:r>
              <a:rPr lang="en-US" altLang="ja-JP" sz="900" dirty="0">
                <a:latin typeface="Century" panose="02040604050505020304" pitchFamily="18" charset="0"/>
                <a:ea typeface="ＭＳ 明朝" panose="02020609040205080304" pitchFamily="17" charset="-128"/>
                <a:cs typeface="Times New Roman" panose="02020603050405020304" pitchFamily="18" charset="0"/>
              </a:rPr>
              <a:t>2020</a:t>
            </a:r>
            <a:r>
              <a:rPr lang="ja-JP" altLang="en-US" sz="900" dirty="0">
                <a:latin typeface="Century" panose="02040604050505020304" pitchFamily="18" charset="0"/>
                <a:ea typeface="ＭＳ 明朝" panose="02020609040205080304" pitchFamily="17" charset="-128"/>
                <a:cs typeface="Times New Roman" panose="02020603050405020304" pitchFamily="18" charset="0"/>
              </a:rPr>
              <a:t>～</a:t>
            </a:r>
            <a:r>
              <a:rPr lang="en-US" altLang="ja-JP" sz="900" dirty="0">
                <a:latin typeface="Century" panose="02040604050505020304" pitchFamily="18" charset="0"/>
                <a:ea typeface="ＭＳ 明朝" panose="02020609040205080304" pitchFamily="17" charset="-128"/>
                <a:cs typeface="Times New Roman" panose="02020603050405020304" pitchFamily="18" charset="0"/>
              </a:rPr>
              <a:t>2022</a:t>
            </a:r>
            <a:endParaRPr lang="ja-JP" altLang="en-US" sz="900" dirty="0"/>
          </a:p>
        </p:txBody>
      </p:sp>
    </p:spTree>
    <p:extLst>
      <p:ext uri="{BB962C8B-B14F-4D97-AF65-F5344CB8AC3E}">
        <p14:creationId xmlns:p14="http://schemas.microsoft.com/office/powerpoint/2010/main" val="243974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2321" y="32386"/>
            <a:ext cx="10515600" cy="1091167"/>
          </a:xfrm>
        </p:spPr>
        <p:txBody>
          <a:bodyPr>
            <a:normAutofit fontScale="90000"/>
          </a:bodyPr>
          <a:lstStyle/>
          <a:p>
            <a:r>
              <a:rPr kumimoji="1" lang="ja-JP" altLang="en-US" b="1" dirty="0"/>
              <a:t>法人理念　：　“しあわせ創造業”　について</a:t>
            </a:r>
          </a:p>
        </p:txBody>
      </p:sp>
      <p:sp>
        <p:nvSpPr>
          <p:cNvPr id="5" name="タイトル 1"/>
          <p:cNvSpPr txBox="1">
            <a:spLocks/>
          </p:cNvSpPr>
          <p:nvPr/>
        </p:nvSpPr>
        <p:spPr>
          <a:xfrm>
            <a:off x="301925" y="577970"/>
            <a:ext cx="11777932" cy="5995357"/>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　</a:t>
            </a:r>
            <a:r>
              <a:rPr lang="ja-JP" altLang="en-US" sz="6200" dirty="0"/>
              <a:t>私達宗明会は、</a:t>
            </a:r>
            <a:r>
              <a:rPr lang="en-US" altLang="ja-JP" sz="6200" dirty="0"/>
              <a:t>10</a:t>
            </a:r>
            <a:r>
              <a:rPr lang="ja-JP" altLang="en-US" sz="6200" dirty="0"/>
              <a:t>周年記念式典の際に私が作製したムービーにもあった通り、インシュリンの単位打ちが毎日必要（医療依存度が高すぎて特養に入所できない）方を支えたい！との想いから生まれました。必死に日々走り続けて本日に至ります。結果、多くの方々を支えて来ることが出来ました。</a:t>
            </a:r>
            <a:endParaRPr lang="en-US" altLang="ja-JP" sz="6200" dirty="0"/>
          </a:p>
          <a:p>
            <a:endParaRPr lang="en-US" altLang="ja-JP" sz="6200" dirty="0"/>
          </a:p>
          <a:p>
            <a:r>
              <a:rPr lang="ja-JP" altLang="en-US" sz="6200" dirty="0"/>
              <a:t>　歴史の中で、社訓や経営理念は、方々の協力により身の丈に合った文言が時勢に合わせて生まれ、皆に発信できていたと思いますが、法人理念はないまま走り続けてきました。私は、ここ</a:t>
            </a:r>
            <a:r>
              <a:rPr lang="en-US" altLang="ja-JP" sz="6200" dirty="0"/>
              <a:t>3</a:t>
            </a:r>
            <a:r>
              <a:rPr lang="ja-JP" altLang="en-US" sz="6200" dirty="0"/>
              <a:t>年の研修や経験で、いろいろな学びを通じ、今こそ原点を思い返しながら今まで皆で行って得てきた様々な経験を活かし、これから皆で歩む為の北極星（昔の旅の方角を見据えるための目印）を示します。</a:t>
            </a:r>
            <a:endParaRPr lang="en-US" altLang="ja-JP" sz="6200" dirty="0"/>
          </a:p>
          <a:p>
            <a:endParaRPr lang="en-US" altLang="ja-JP" sz="6200" dirty="0"/>
          </a:p>
          <a:p>
            <a:r>
              <a:rPr lang="ja-JP" altLang="en-US" sz="6200" dirty="0"/>
              <a:t>　私たちがこれから進むべき道は、利用者様やご家族・自分たちが関わる全ての方・自分の家族・そして一番大事な自分自身が、宗明会がある事で“しあわせ”になっていく状態“しあわせ”であること。そういう企業であることを強く願い、今までビジョンとして語ってきた“しあわせ創造業”を、私たちが仕事や生活を営んでいく上で一番大事な道標にします。</a:t>
            </a:r>
            <a:endParaRPr lang="en-US" altLang="ja-JP" sz="6200" dirty="0"/>
          </a:p>
          <a:p>
            <a:endParaRPr lang="en-US" altLang="ja-JP" sz="6200" dirty="0"/>
          </a:p>
          <a:p>
            <a:r>
              <a:rPr lang="ja-JP" altLang="en-US" sz="6200" dirty="0"/>
              <a:t>　もちろん“しあわせ”と言っても、人それぞれの価値観があります。皆の思いを大事にしながら、自分も大事にする。難しいことであるからこそ、常に挑戦していかねばならない。その過程こそが“お互いのしあわせの為”に必要です。</a:t>
            </a:r>
            <a:endParaRPr lang="en-US" altLang="ja-JP" sz="6200" dirty="0"/>
          </a:p>
          <a:p>
            <a:endParaRPr lang="en-US" altLang="ja-JP" sz="6200" dirty="0"/>
          </a:p>
          <a:p>
            <a:r>
              <a:rPr lang="ja-JP" altLang="en-US" sz="6200" dirty="0"/>
              <a:t>　私達だけではなく、</a:t>
            </a:r>
            <a:r>
              <a:rPr lang="en-US" altLang="ja-JP" sz="6200" dirty="0"/>
              <a:t>100</a:t>
            </a:r>
            <a:r>
              <a:rPr lang="ja-JP" altLang="en-US" sz="6200" dirty="0"/>
              <a:t>年先の環境や子や孫・人々や世の中がしあわせである事を願い考えながら、これからも一歩一歩着実に皆様と共に成長していく企業でありたい。</a:t>
            </a:r>
            <a:endParaRPr lang="en-US" altLang="ja-JP" sz="6200" dirty="0"/>
          </a:p>
          <a:p>
            <a:endParaRPr lang="en-US" altLang="ja-JP" sz="4100" dirty="0"/>
          </a:p>
          <a:p>
            <a:endParaRPr lang="en-US" altLang="ja-JP" sz="4100" dirty="0"/>
          </a:p>
          <a:p>
            <a:pPr algn="ctr"/>
            <a:r>
              <a:rPr lang="ja-JP" altLang="en-US" sz="5900" dirty="0">
                <a:latin typeface="HGP行書体" panose="03000600000000000000" pitchFamily="66" charset="-128"/>
                <a:ea typeface="HGP行書体" panose="03000600000000000000" pitchFamily="66" charset="-128"/>
              </a:rPr>
              <a:t>有限会社宗明会　代表取締役　山田聡</a:t>
            </a:r>
            <a:endParaRPr lang="en-US" altLang="ja-JP" sz="5900" dirty="0">
              <a:latin typeface="HGP行書体" panose="03000600000000000000" pitchFamily="66" charset="-128"/>
              <a:ea typeface="HGP行書体" panose="03000600000000000000" pitchFamily="66"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5896" y="5239035"/>
            <a:ext cx="1488058" cy="1334292"/>
          </a:xfrm>
          <a:prstGeom prst="rect">
            <a:avLst/>
          </a:prstGeom>
          <a:ln>
            <a:noFill/>
          </a:ln>
          <a:effectLst>
            <a:softEdge rad="112500"/>
          </a:effectLst>
        </p:spPr>
      </p:pic>
      <p:sp>
        <p:nvSpPr>
          <p:cNvPr id="7" name="テキスト ボックス 6"/>
          <p:cNvSpPr txBox="1"/>
          <p:nvPr/>
        </p:nvSpPr>
        <p:spPr>
          <a:xfrm>
            <a:off x="646982" y="5736567"/>
            <a:ext cx="2993366" cy="461665"/>
          </a:xfrm>
          <a:prstGeom prst="rect">
            <a:avLst/>
          </a:prstGeom>
          <a:noFill/>
        </p:spPr>
        <p:txBody>
          <a:bodyPr wrap="square" rtlCol="0">
            <a:spAutoFit/>
          </a:bodyPr>
          <a:lstStyle/>
          <a:p>
            <a:r>
              <a:rPr kumimoji="1" lang="ja-JP" altLang="en-US" sz="1200" dirty="0"/>
              <a:t>　平成</a:t>
            </a:r>
            <a:r>
              <a:rPr kumimoji="1" lang="en-US" altLang="ja-JP" sz="1200" dirty="0"/>
              <a:t>29</a:t>
            </a:r>
            <a:r>
              <a:rPr kumimoji="1" lang="ja-JP" altLang="en-US" sz="1200" dirty="0"/>
              <a:t>年　４月</a:t>
            </a:r>
            <a:r>
              <a:rPr lang="ja-JP" altLang="en-US" sz="1200" dirty="0"/>
              <a:t>１</a:t>
            </a:r>
            <a:r>
              <a:rPr kumimoji="1" lang="ja-JP" altLang="en-US" sz="1200" dirty="0"/>
              <a:t>日</a:t>
            </a:r>
            <a:endParaRPr kumimoji="1" lang="en-US" altLang="ja-JP" sz="1200" dirty="0"/>
          </a:p>
          <a:p>
            <a:r>
              <a:rPr lang="ja-JP" altLang="en-US" sz="1200" dirty="0"/>
              <a:t>有限会社宗明会　代表取締役　山田聡</a:t>
            </a:r>
            <a:endParaRPr lang="en-US" altLang="ja-JP" sz="1200" dirty="0"/>
          </a:p>
        </p:txBody>
      </p:sp>
      <p:sp>
        <p:nvSpPr>
          <p:cNvPr id="8" name="タイトル 1"/>
          <p:cNvSpPr txBox="1">
            <a:spLocks/>
          </p:cNvSpPr>
          <p:nvPr/>
        </p:nvSpPr>
        <p:spPr>
          <a:xfrm>
            <a:off x="5841521" y="5967399"/>
            <a:ext cx="4499621" cy="79650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t>理念の再制定について</a:t>
            </a:r>
          </a:p>
        </p:txBody>
      </p:sp>
    </p:spTree>
    <p:extLst>
      <p:ext uri="{BB962C8B-B14F-4D97-AF65-F5344CB8AC3E}">
        <p14:creationId xmlns:p14="http://schemas.microsoft.com/office/powerpoint/2010/main" val="1154577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58601"/>
            <a:ext cx="11000429" cy="18547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t>経営理念　：　「感謝」「行動」「思いやり」　</a:t>
            </a:r>
            <a:endParaRPr lang="en-US" altLang="ja-JP" b="1" dirty="0"/>
          </a:p>
          <a:p>
            <a:r>
              <a:rPr lang="ja-JP" altLang="en-US" b="1" dirty="0"/>
              <a:t>　　　　　　　　　３つの情熱を原動力として</a:t>
            </a:r>
            <a:endParaRPr lang="en-US" altLang="ja-JP" b="1" dirty="0"/>
          </a:p>
          <a:p>
            <a:r>
              <a:rPr lang="ja-JP" altLang="en-US" b="1" dirty="0"/>
              <a:t>　　　　　　　　様々な方法で社会に貢献する</a:t>
            </a:r>
            <a:r>
              <a:rPr lang="ja-JP" altLang="en-US" dirty="0"/>
              <a:t>　</a:t>
            </a:r>
          </a:p>
        </p:txBody>
      </p:sp>
      <p:sp>
        <p:nvSpPr>
          <p:cNvPr id="6" name="テキスト ボックス 5"/>
          <p:cNvSpPr txBox="1"/>
          <p:nvPr/>
        </p:nvSpPr>
        <p:spPr>
          <a:xfrm>
            <a:off x="87133" y="1823453"/>
            <a:ext cx="12023511" cy="4555093"/>
          </a:xfrm>
          <a:prstGeom prst="rect">
            <a:avLst/>
          </a:prstGeom>
          <a:noFill/>
        </p:spPr>
        <p:txBody>
          <a:bodyPr wrap="square" rtlCol="0">
            <a:spAutoFit/>
          </a:bodyPr>
          <a:lstStyle/>
          <a:p>
            <a:r>
              <a:rPr kumimoji="1" lang="ja-JP" altLang="en-US" dirty="0"/>
              <a:t>　</a:t>
            </a:r>
            <a:r>
              <a:rPr kumimoji="1" lang="ja-JP" altLang="en-US" sz="1600" dirty="0"/>
              <a:t>経営理念には、法人理念を体現するためにどのような考え方や行いが重要か？そのような意味合いがあります。</a:t>
            </a:r>
            <a:endParaRPr lang="en-US" altLang="ja-JP" sz="1600" dirty="0"/>
          </a:p>
          <a:p>
            <a:r>
              <a:rPr kumimoji="1" lang="ja-JP" altLang="en-US" sz="1600" dirty="0"/>
              <a:t>　今までの経営理念、</a:t>
            </a:r>
            <a:endParaRPr kumimoji="1" lang="en-US" altLang="ja-JP" sz="1600" dirty="0"/>
          </a:p>
          <a:p>
            <a:r>
              <a:rPr lang="ja-JP" altLang="en-US" sz="1600" dirty="0"/>
              <a:t>　</a:t>
            </a:r>
            <a:r>
              <a:rPr kumimoji="1" lang="ja-JP" altLang="en-US" sz="1600" dirty="0"/>
              <a:t>「高い志から生まれる“思いやる心”と“行動力”、どちらも大切に育てながら地域福祉に貢献していきます」</a:t>
            </a:r>
            <a:endParaRPr kumimoji="1" lang="en-US" altLang="ja-JP" sz="1600" dirty="0"/>
          </a:p>
          <a:p>
            <a:r>
              <a:rPr lang="ja-JP" altLang="en-US" sz="1600" dirty="0"/>
              <a:t>非常に大切なことであり、そのように行動ができてきたと考えます。しかし、これから</a:t>
            </a:r>
            <a:r>
              <a:rPr lang="en-US" altLang="ja-JP" sz="1600" dirty="0"/>
              <a:t>2025</a:t>
            </a:r>
            <a:r>
              <a:rPr lang="ja-JP" altLang="en-US" sz="1600" dirty="0"/>
              <a:t>年に向けて今まで経験したことのない高齢社会・国の示す地域包括ケアシステムの体現・複雑な社会の課題に対して、もうひと工夫して、今まで皆様と積んできた様々な経験を基に、様々な方法で社会を支えて行く、あらためてそんな考えを文言化してみました。</a:t>
            </a:r>
            <a:endParaRPr lang="en-US" altLang="ja-JP" sz="1600" dirty="0"/>
          </a:p>
          <a:p>
            <a:endParaRPr lang="en-US" altLang="ja-JP" sz="1600" dirty="0"/>
          </a:p>
          <a:p>
            <a:r>
              <a:rPr lang="ja-JP" altLang="en-US" dirty="0"/>
              <a:t>　</a:t>
            </a:r>
            <a:r>
              <a:rPr lang="ja-JP" altLang="en-US" b="1" dirty="0"/>
              <a:t>「感謝」</a:t>
            </a:r>
            <a:endParaRPr lang="en-US" altLang="ja-JP" b="1" dirty="0"/>
          </a:p>
          <a:p>
            <a:r>
              <a:rPr lang="ja-JP" altLang="en-US" dirty="0"/>
              <a:t>　　私たちが今まで積ませていただいた経験や存在する様々な仲間・資源に対して、忘れてはいけない原点。</a:t>
            </a:r>
            <a:endParaRPr lang="en-US" altLang="ja-JP" dirty="0"/>
          </a:p>
          <a:p>
            <a:r>
              <a:rPr lang="ja-JP" altLang="en-US" dirty="0"/>
              <a:t>　</a:t>
            </a:r>
            <a:r>
              <a:rPr lang="ja-JP" altLang="en-US" b="1" dirty="0"/>
              <a:t>「行動」</a:t>
            </a:r>
            <a:endParaRPr lang="en-US" altLang="ja-JP" b="1" dirty="0"/>
          </a:p>
          <a:p>
            <a:r>
              <a:rPr lang="ja-JP" altLang="en-US" dirty="0"/>
              <a:t>私たちにどんな力や強みがあるかを見つめなおし、自らを信じ可能性を広げて挑戦していく、行動する事の大切さ。</a:t>
            </a:r>
            <a:endParaRPr lang="en-US" altLang="ja-JP" dirty="0"/>
          </a:p>
          <a:p>
            <a:r>
              <a:rPr lang="ja-JP" altLang="en-US" dirty="0"/>
              <a:t>　</a:t>
            </a:r>
            <a:r>
              <a:rPr lang="ja-JP" altLang="en-US" b="1" dirty="0"/>
              <a:t>「思いやり」</a:t>
            </a:r>
            <a:endParaRPr lang="en-US" altLang="ja-JP" b="1" dirty="0"/>
          </a:p>
          <a:p>
            <a:r>
              <a:rPr lang="ja-JP" altLang="en-US" dirty="0"/>
              <a:t>　　人は助けあいながら生きていくものである。当り前の現実を見つめ、お互いを大事に尊重し慈しむ。　</a:t>
            </a:r>
            <a:endParaRPr lang="en-US" altLang="ja-JP" dirty="0"/>
          </a:p>
          <a:p>
            <a:endParaRPr lang="en-US" altLang="ja-JP" dirty="0"/>
          </a:p>
          <a:p>
            <a:r>
              <a:rPr lang="ja-JP" altLang="en-US" dirty="0"/>
              <a:t>　</a:t>
            </a:r>
            <a:r>
              <a:rPr lang="en-US" altLang="ja-JP" sz="1600" dirty="0"/>
              <a:t>3</a:t>
            </a:r>
            <a:r>
              <a:rPr lang="ja-JP" altLang="en-US" sz="1600" dirty="0" err="1"/>
              <a:t>つの</a:t>
            </a:r>
            <a:r>
              <a:rPr lang="ja-JP" altLang="en-US" sz="1600" dirty="0"/>
              <a:t>情熱を原動力として様々な方法で、私たちの力を必要とするすべての人々に対して貢献していく。</a:t>
            </a:r>
            <a:endParaRPr lang="en-US" altLang="ja-JP" sz="1600" dirty="0"/>
          </a:p>
          <a:p>
            <a:r>
              <a:rPr lang="ja-JP" altLang="en-US" sz="1600" dirty="0"/>
              <a:t>　その為に日々研鑽しさらに力を付けていくことが必要だと思います。</a:t>
            </a:r>
            <a:endParaRPr lang="en-US" altLang="ja-JP" sz="1600" dirty="0"/>
          </a:p>
          <a:p>
            <a:r>
              <a:rPr lang="ja-JP" altLang="en-US" sz="1600" dirty="0"/>
              <a:t>　そんな社会的責任を経営理念（私たちの使命）としました。</a:t>
            </a:r>
            <a:endParaRPr lang="en-US" altLang="ja-JP" sz="1600"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696" y="579049"/>
            <a:ext cx="1488058" cy="1334292"/>
          </a:xfrm>
          <a:prstGeom prst="rect">
            <a:avLst/>
          </a:prstGeom>
          <a:ln>
            <a:noFill/>
          </a:ln>
          <a:effectLst>
            <a:softEdge rad="112500"/>
          </a:effectLst>
        </p:spPr>
      </p:pic>
      <p:sp>
        <p:nvSpPr>
          <p:cNvPr id="9" name="テキスト ボックス 8"/>
          <p:cNvSpPr txBox="1"/>
          <p:nvPr/>
        </p:nvSpPr>
        <p:spPr>
          <a:xfrm>
            <a:off x="3390195" y="6288657"/>
            <a:ext cx="5417388" cy="461665"/>
          </a:xfrm>
          <a:prstGeom prst="rect">
            <a:avLst/>
          </a:prstGeom>
          <a:noFill/>
        </p:spPr>
        <p:txBody>
          <a:bodyPr wrap="square" rtlCol="0">
            <a:spAutoFit/>
          </a:bodyPr>
          <a:lstStyle/>
          <a:p>
            <a:r>
              <a:rPr kumimoji="1" lang="ja-JP" altLang="en-US" sz="2400" b="1" dirty="0">
                <a:latin typeface="HGP行書体" panose="03000600000000000000" pitchFamily="66" charset="-128"/>
                <a:ea typeface="HGP行書体" panose="03000600000000000000" pitchFamily="66" charset="-128"/>
              </a:rPr>
              <a:t>有限会社宗明会　代表取締役　山田聡</a:t>
            </a:r>
          </a:p>
        </p:txBody>
      </p:sp>
      <p:sp>
        <p:nvSpPr>
          <p:cNvPr id="7" name="テキスト ボックス 6"/>
          <p:cNvSpPr txBox="1"/>
          <p:nvPr/>
        </p:nvSpPr>
        <p:spPr>
          <a:xfrm>
            <a:off x="682924" y="1106286"/>
            <a:ext cx="2993366" cy="461665"/>
          </a:xfrm>
          <a:prstGeom prst="rect">
            <a:avLst/>
          </a:prstGeom>
          <a:noFill/>
        </p:spPr>
        <p:txBody>
          <a:bodyPr wrap="square" rtlCol="0">
            <a:spAutoFit/>
          </a:bodyPr>
          <a:lstStyle/>
          <a:p>
            <a:r>
              <a:rPr kumimoji="1" lang="ja-JP" altLang="en-US" sz="1200" dirty="0"/>
              <a:t>　平成</a:t>
            </a:r>
            <a:r>
              <a:rPr kumimoji="1" lang="en-US" altLang="ja-JP" sz="1200" dirty="0"/>
              <a:t>29</a:t>
            </a:r>
            <a:r>
              <a:rPr kumimoji="1" lang="ja-JP" altLang="en-US" sz="1200" dirty="0"/>
              <a:t>年　４月</a:t>
            </a:r>
            <a:r>
              <a:rPr lang="ja-JP" altLang="en-US" sz="1200" dirty="0"/>
              <a:t>１</a:t>
            </a:r>
            <a:r>
              <a:rPr kumimoji="1" lang="ja-JP" altLang="en-US" sz="1200" dirty="0"/>
              <a:t>日</a:t>
            </a:r>
            <a:endParaRPr kumimoji="1" lang="en-US" altLang="ja-JP" sz="1200" dirty="0"/>
          </a:p>
          <a:p>
            <a:r>
              <a:rPr lang="ja-JP" altLang="en-US" sz="1200" dirty="0"/>
              <a:t>有限会社宗明会　代表取締役　山田聡</a:t>
            </a:r>
            <a:endParaRPr lang="en-US" altLang="ja-JP" sz="1200" dirty="0"/>
          </a:p>
        </p:txBody>
      </p:sp>
      <p:sp>
        <p:nvSpPr>
          <p:cNvPr id="10" name="テキスト ボックス 9"/>
          <p:cNvSpPr txBox="1"/>
          <p:nvPr/>
        </p:nvSpPr>
        <p:spPr>
          <a:xfrm>
            <a:off x="843552" y="670994"/>
            <a:ext cx="5417388" cy="461665"/>
          </a:xfrm>
          <a:prstGeom prst="rect">
            <a:avLst/>
          </a:prstGeom>
          <a:noFill/>
        </p:spPr>
        <p:txBody>
          <a:bodyPr wrap="square" rtlCol="0">
            <a:spAutoFit/>
          </a:bodyPr>
          <a:lstStyle/>
          <a:p>
            <a:r>
              <a:rPr lang="ja-JP" altLang="en-US" sz="2400" b="1" dirty="0">
                <a:latin typeface="HGP行書体" panose="03000600000000000000" pitchFamily="66" charset="-128"/>
                <a:ea typeface="HGP行書体" panose="03000600000000000000" pitchFamily="66" charset="-128"/>
              </a:rPr>
              <a:t>（私たちの使命）</a:t>
            </a:r>
            <a:endParaRPr kumimoji="1" lang="ja-JP" altLang="en-US" sz="2400" b="1" dirty="0">
              <a:latin typeface="HGP行書体" panose="03000600000000000000" pitchFamily="66" charset="-128"/>
              <a:ea typeface="HGP行書体" panose="03000600000000000000" pitchFamily="66" charset="-128"/>
            </a:endParaRPr>
          </a:p>
        </p:txBody>
      </p:sp>
    </p:spTree>
    <p:extLst>
      <p:ext uri="{BB962C8B-B14F-4D97-AF65-F5344CB8AC3E}">
        <p14:creationId xmlns:p14="http://schemas.microsoft.com/office/powerpoint/2010/main" val="678120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41130" y="0"/>
            <a:ext cx="6533147" cy="796506"/>
          </a:xfrm>
        </p:spPr>
        <p:txBody>
          <a:bodyPr>
            <a:normAutofit/>
          </a:bodyPr>
          <a:lstStyle/>
          <a:p>
            <a:r>
              <a:rPr kumimoji="1" lang="ja-JP" altLang="en-US" sz="4000" b="1" dirty="0">
                <a:solidFill>
                  <a:schemeClr val="accent1">
                    <a:lumMod val="75000"/>
                  </a:schemeClr>
                </a:solidFill>
              </a:rPr>
              <a:t>有限会社宗明会の</a:t>
            </a:r>
            <a:r>
              <a:rPr lang="ja-JP" altLang="en-US" sz="4000" b="1" dirty="0">
                <a:solidFill>
                  <a:schemeClr val="accent1">
                    <a:lumMod val="75000"/>
                  </a:schemeClr>
                </a:solidFill>
              </a:rPr>
              <a:t>沿革</a:t>
            </a:r>
            <a:endParaRPr kumimoji="1" lang="ja-JP" altLang="en-US" sz="4000" b="1" dirty="0">
              <a:solidFill>
                <a:schemeClr val="accent1">
                  <a:lumMod val="75000"/>
                </a:schemeClr>
              </a:solidFill>
            </a:endParaRPr>
          </a:p>
        </p:txBody>
      </p:sp>
      <p:sp>
        <p:nvSpPr>
          <p:cNvPr id="3" name="コンテンツ プレースホルダー 2"/>
          <p:cNvSpPr>
            <a:spLocks noGrp="1"/>
          </p:cNvSpPr>
          <p:nvPr>
            <p:ph idx="1"/>
          </p:nvPr>
        </p:nvSpPr>
        <p:spPr>
          <a:xfrm>
            <a:off x="101599" y="364837"/>
            <a:ext cx="11988802" cy="6493163"/>
          </a:xfrm>
        </p:spPr>
        <p:txBody>
          <a:bodyPr>
            <a:normAutofit fontScale="77500" lnSpcReduction="20000"/>
          </a:bodyPr>
          <a:lstStyle/>
          <a:p>
            <a:pPr marL="0" indent="0">
              <a:buNone/>
            </a:pPr>
            <a:r>
              <a:rPr lang="en-US" altLang="ja-JP" sz="2000" dirty="0"/>
              <a:t>2006</a:t>
            </a:r>
            <a:r>
              <a:rPr lang="ja-JP" altLang="en-US" sz="2000" dirty="0"/>
              <a:t>年</a:t>
            </a:r>
            <a:r>
              <a:rPr lang="en-US" altLang="ja-JP" sz="2000" dirty="0"/>
              <a:t>3</a:t>
            </a:r>
            <a:r>
              <a:rPr lang="ja-JP" altLang="en-US" sz="2000" dirty="0"/>
              <a:t>月</a:t>
            </a:r>
            <a:r>
              <a:rPr lang="en-US" altLang="ja-JP" sz="2000" dirty="0"/>
              <a:t>15</a:t>
            </a:r>
            <a:r>
              <a:rPr lang="ja-JP" altLang="en-US" sz="2000" dirty="0"/>
              <a:t>日　　</a:t>
            </a:r>
            <a:r>
              <a:rPr kumimoji="1" lang="ja-JP" altLang="en-US" sz="2000" dirty="0"/>
              <a:t>有限会社</a:t>
            </a:r>
            <a:r>
              <a:rPr lang="ja-JP" altLang="en-US" sz="2000" dirty="0"/>
              <a:t>宗明会　設立　　</a:t>
            </a:r>
            <a:endParaRPr lang="en-US" altLang="ja-JP" sz="2000" dirty="0"/>
          </a:p>
          <a:p>
            <a:pPr marL="0" indent="0">
              <a:buNone/>
            </a:pPr>
            <a:r>
              <a:rPr lang="ja-JP" altLang="en-US" sz="2000" dirty="0"/>
              <a:t>　同年</a:t>
            </a:r>
            <a:r>
              <a:rPr lang="en-US" altLang="ja-JP" sz="2000" dirty="0"/>
              <a:t>5</a:t>
            </a:r>
            <a:r>
              <a:rPr lang="ja-JP" altLang="en-US" sz="2000" dirty="0"/>
              <a:t>月　</a:t>
            </a:r>
            <a:r>
              <a:rPr lang="en-US" altLang="ja-JP" sz="2000" dirty="0"/>
              <a:t>1</a:t>
            </a:r>
            <a:r>
              <a:rPr lang="ja-JP" altLang="en-US" sz="2000" dirty="0"/>
              <a:t>日　　訪問</a:t>
            </a:r>
            <a:r>
              <a:rPr kumimoji="1" lang="ja-JP" altLang="en-US" sz="2000" dirty="0"/>
              <a:t>看護ステーションつばさ　認可　</a:t>
            </a:r>
            <a:endParaRPr kumimoji="1" lang="en-US" altLang="ja-JP" sz="2000" dirty="0"/>
          </a:p>
          <a:p>
            <a:pPr marL="0" indent="0">
              <a:buNone/>
            </a:pPr>
            <a:r>
              <a:rPr lang="ja-JP" altLang="en-US" sz="2000" dirty="0"/>
              <a:t>　同年</a:t>
            </a:r>
            <a:r>
              <a:rPr lang="en-US" altLang="ja-JP" sz="2000" dirty="0"/>
              <a:t>5</a:t>
            </a:r>
            <a:r>
              <a:rPr lang="ja-JP" altLang="en-US" sz="2000" dirty="0"/>
              <a:t>月</a:t>
            </a:r>
            <a:r>
              <a:rPr lang="en-US" altLang="ja-JP" sz="2000" dirty="0"/>
              <a:t>20</a:t>
            </a:r>
            <a:r>
              <a:rPr lang="ja-JP" altLang="en-US" sz="2000" dirty="0"/>
              <a:t>日　　住宅型有料老人ホーム　見岳荘　立上げ（最大</a:t>
            </a:r>
            <a:r>
              <a:rPr lang="en-US" altLang="ja-JP" sz="2000" dirty="0"/>
              <a:t>4</a:t>
            </a:r>
            <a:r>
              <a:rPr lang="ja-JP" altLang="en-US" sz="2000" dirty="0"/>
              <a:t>名入居可）</a:t>
            </a:r>
            <a:endParaRPr lang="en-US" altLang="ja-JP" sz="2000" dirty="0"/>
          </a:p>
          <a:p>
            <a:pPr marL="0" indent="0">
              <a:buNone/>
            </a:pPr>
            <a:r>
              <a:rPr lang="ja-JP" altLang="en-US" sz="2000" dirty="0"/>
              <a:t>　同年</a:t>
            </a:r>
            <a:r>
              <a:rPr lang="en-US" altLang="ja-JP" sz="2000" dirty="0"/>
              <a:t>8</a:t>
            </a:r>
            <a:r>
              <a:rPr lang="ja-JP" altLang="en-US" sz="2000" dirty="0"/>
              <a:t>月　</a:t>
            </a:r>
            <a:r>
              <a:rPr lang="en-US" altLang="ja-JP" sz="2000" dirty="0"/>
              <a:t>1</a:t>
            </a:r>
            <a:r>
              <a:rPr lang="ja-JP" altLang="en-US" sz="2000" dirty="0"/>
              <a:t>日　　居宅介護支援事業所こだま　　　認可</a:t>
            </a:r>
            <a:endParaRPr lang="en-US" altLang="ja-JP" sz="2000" dirty="0"/>
          </a:p>
          <a:p>
            <a:pPr marL="0" indent="0">
              <a:buNone/>
            </a:pPr>
            <a:r>
              <a:rPr kumimoji="1" lang="en-US" altLang="ja-JP" sz="2000" dirty="0"/>
              <a:t>2007</a:t>
            </a:r>
            <a:r>
              <a:rPr kumimoji="1" lang="ja-JP" altLang="en-US" sz="2000" dirty="0"/>
              <a:t>年</a:t>
            </a:r>
            <a:r>
              <a:rPr kumimoji="1" lang="en-US" altLang="ja-JP" sz="2000" dirty="0"/>
              <a:t>2</a:t>
            </a:r>
            <a:r>
              <a:rPr kumimoji="1" lang="ja-JP" altLang="en-US" sz="2000" dirty="0"/>
              <a:t>月　</a:t>
            </a:r>
            <a:r>
              <a:rPr kumimoji="1" lang="en-US" altLang="ja-JP" sz="2000" dirty="0"/>
              <a:t>1</a:t>
            </a:r>
            <a:r>
              <a:rPr kumimoji="1" lang="ja-JP" altLang="en-US" sz="2000" dirty="0"/>
              <a:t>日　　訪問介護ステーションみどり　　認可　　</a:t>
            </a:r>
            <a:endParaRPr kumimoji="1" lang="en-US" altLang="ja-JP" sz="2000" dirty="0"/>
          </a:p>
          <a:p>
            <a:pPr marL="0" indent="0">
              <a:buNone/>
            </a:pPr>
            <a:r>
              <a:rPr lang="ja-JP" altLang="en-US" sz="2000" dirty="0"/>
              <a:t>　　　　　　　</a:t>
            </a:r>
            <a:r>
              <a:rPr lang="en-US" altLang="ja-JP" sz="2000" dirty="0"/>
              <a:t>※</a:t>
            </a:r>
            <a:r>
              <a:rPr lang="ja-JP" altLang="en-US" sz="2000" dirty="0"/>
              <a:t>この頃より有老の収入だけでは経営が厳しくなり、普通に在宅へもサービスを始める。ニーズが多い。</a:t>
            </a:r>
            <a:endParaRPr lang="en-US" altLang="ja-JP" sz="2000" dirty="0"/>
          </a:p>
          <a:p>
            <a:pPr marL="0" indent="0">
              <a:buNone/>
            </a:pPr>
            <a:r>
              <a:rPr kumimoji="1" lang="ja-JP" altLang="en-US" sz="2000" dirty="0"/>
              <a:t>　　　　　　　　　市の要望で、障害者対象（日中一時預かり・移動支援　他）も始める。</a:t>
            </a:r>
            <a:endParaRPr kumimoji="1" lang="en-US" altLang="ja-JP" sz="2000" dirty="0"/>
          </a:p>
          <a:p>
            <a:pPr marL="0" indent="0">
              <a:buNone/>
            </a:pPr>
            <a:r>
              <a:rPr lang="en-US" altLang="ja-JP" sz="2000" dirty="0"/>
              <a:t>2010</a:t>
            </a:r>
            <a:r>
              <a:rPr lang="ja-JP" altLang="en-US" sz="2000" dirty="0"/>
              <a:t>年</a:t>
            </a:r>
            <a:r>
              <a:rPr lang="en-US" altLang="ja-JP" sz="2000" dirty="0"/>
              <a:t>4</a:t>
            </a:r>
            <a:r>
              <a:rPr lang="ja-JP" altLang="en-US" sz="2000" dirty="0"/>
              <a:t>月　</a:t>
            </a:r>
            <a:r>
              <a:rPr lang="en-US" altLang="ja-JP" sz="2000" dirty="0"/>
              <a:t>1</a:t>
            </a:r>
            <a:r>
              <a:rPr lang="ja-JP" altLang="en-US" sz="2000" dirty="0"/>
              <a:t>日　　小規模多機能型複合福祉施設　見岳荘～けやき～　認可　</a:t>
            </a:r>
            <a:r>
              <a:rPr lang="ja-JP" altLang="en-US" sz="2000" u="sng" dirty="0"/>
              <a:t>☆コンセプト「地域と施設の融合」</a:t>
            </a:r>
            <a:endParaRPr lang="en-US" altLang="ja-JP" sz="2000" u="sng" dirty="0"/>
          </a:p>
          <a:p>
            <a:pPr marL="0" indent="0">
              <a:buNone/>
            </a:pPr>
            <a:r>
              <a:rPr lang="ja-JP" altLang="en-US" sz="2000" dirty="0"/>
              <a:t>　　　　住宅型有料老人ホームと併設　但し、小規模多機能利用者様はあくまで在宅からお連れするようにしている。</a:t>
            </a:r>
            <a:endParaRPr lang="en-US" altLang="ja-JP" sz="2000" dirty="0"/>
          </a:p>
          <a:p>
            <a:pPr marL="0" indent="0">
              <a:buNone/>
            </a:pPr>
            <a:r>
              <a:rPr lang="ja-JP" altLang="en-US" sz="2000" dirty="0"/>
              <a:t>　　　　　　　　　また有老ホームの介護サービスは訪問介護・看護のサービスを提供。</a:t>
            </a:r>
            <a:endParaRPr lang="en-US" altLang="ja-JP" sz="2000" dirty="0"/>
          </a:p>
          <a:p>
            <a:pPr marL="0" indent="0">
              <a:buNone/>
            </a:pPr>
            <a:r>
              <a:rPr lang="en-US" altLang="ja-JP" sz="2000" dirty="0"/>
              <a:t>2012</a:t>
            </a:r>
            <a:r>
              <a:rPr lang="ja-JP" altLang="en-US" sz="2000" dirty="0"/>
              <a:t>年</a:t>
            </a:r>
            <a:r>
              <a:rPr lang="en-US" altLang="ja-JP" sz="2000" dirty="0"/>
              <a:t>10</a:t>
            </a:r>
            <a:r>
              <a:rPr lang="ja-JP" altLang="en-US" sz="2000" dirty="0"/>
              <a:t>月頃　　　元見岳荘にサロン「さくらんぼ」を開設　　☆近所の方</a:t>
            </a:r>
            <a:r>
              <a:rPr lang="en-US" altLang="ja-JP" sz="2000" dirty="0"/>
              <a:t>×</a:t>
            </a:r>
            <a:r>
              <a:rPr lang="ja-JP" altLang="en-US" sz="2000" dirty="0"/>
              <a:t>けやき利用者様</a:t>
            </a:r>
            <a:r>
              <a:rPr lang="en-US" altLang="ja-JP" sz="2000" dirty="0"/>
              <a:t>×</a:t>
            </a:r>
            <a:r>
              <a:rPr lang="ja-JP" altLang="en-US" sz="2000" dirty="0"/>
              <a:t>猫（</a:t>
            </a:r>
            <a:r>
              <a:rPr lang="en-US" altLang="ja-JP" sz="2000" dirty="0"/>
              <a:t>3</a:t>
            </a:r>
            <a:r>
              <a:rPr lang="ja-JP" altLang="en-US" sz="2000" dirty="0"/>
              <a:t>か月程度）</a:t>
            </a:r>
            <a:endParaRPr lang="en-US" altLang="ja-JP" sz="2000" dirty="0"/>
          </a:p>
          <a:p>
            <a:pPr marL="0" indent="0">
              <a:buNone/>
            </a:pPr>
            <a:r>
              <a:rPr lang="ja-JP" altLang="en-US" sz="2000" dirty="0"/>
              <a:t>　　　　理由：小規模多機能の通い定員が</a:t>
            </a:r>
            <a:r>
              <a:rPr lang="en-US" altLang="ja-JP" sz="2000" dirty="0"/>
              <a:t>3</a:t>
            </a:r>
            <a:r>
              <a:rPr lang="ja-JP" altLang="en-US" sz="2000" dirty="0"/>
              <a:t>人オーバーする時が週一で発生。元気な方数人をサロンで過ごしてもらう。</a:t>
            </a:r>
            <a:endParaRPr lang="en-US" altLang="ja-JP" sz="2000" dirty="0"/>
          </a:p>
          <a:p>
            <a:pPr marL="0" indent="0">
              <a:buNone/>
            </a:pPr>
            <a:r>
              <a:rPr lang="ja-JP" altLang="en-US" sz="2000" dirty="0"/>
              <a:t>　　　　　　　　もちろん近所の元気高齢者も通われた。猫好きの利用者様は非常に喜ばれた。</a:t>
            </a:r>
            <a:endParaRPr lang="en-US" altLang="ja-JP" sz="2000" dirty="0"/>
          </a:p>
          <a:p>
            <a:pPr marL="0" indent="0">
              <a:buNone/>
            </a:pPr>
            <a:r>
              <a:rPr lang="en-US" altLang="ja-JP" sz="2000" dirty="0"/>
              <a:t>2013</a:t>
            </a:r>
            <a:r>
              <a:rPr lang="ja-JP" altLang="en-US" sz="2000" dirty="0"/>
              <a:t>年</a:t>
            </a:r>
            <a:r>
              <a:rPr lang="en-US" altLang="ja-JP" sz="2000" dirty="0"/>
              <a:t>4</a:t>
            </a:r>
            <a:r>
              <a:rPr lang="ja-JP" altLang="en-US" sz="2000" dirty="0"/>
              <a:t>月　</a:t>
            </a:r>
            <a:r>
              <a:rPr lang="en-US" altLang="ja-JP" sz="2000" dirty="0"/>
              <a:t>1</a:t>
            </a:r>
            <a:r>
              <a:rPr lang="ja-JP" altLang="en-US" sz="2000" dirty="0"/>
              <a:t>日　　デイサービス　見岳荘～ハナミズキ～　認可</a:t>
            </a:r>
            <a:endParaRPr lang="en-US" altLang="ja-JP" sz="2000" dirty="0"/>
          </a:p>
          <a:p>
            <a:pPr marL="0" indent="0">
              <a:buNone/>
            </a:pPr>
            <a:r>
              <a:rPr lang="en-US" altLang="ja-JP" sz="2000" dirty="0"/>
              <a:t>2015</a:t>
            </a:r>
            <a:r>
              <a:rPr lang="ja-JP" altLang="en-US" sz="2000" dirty="0"/>
              <a:t>年</a:t>
            </a:r>
            <a:r>
              <a:rPr lang="en-US" altLang="ja-JP" sz="2000" dirty="0"/>
              <a:t>6</a:t>
            </a:r>
            <a:r>
              <a:rPr lang="ja-JP" altLang="en-US" sz="2000" dirty="0"/>
              <a:t>月　</a:t>
            </a:r>
            <a:r>
              <a:rPr lang="en-US" altLang="ja-JP" sz="2000" dirty="0"/>
              <a:t>1</a:t>
            </a:r>
            <a:r>
              <a:rPr lang="ja-JP" altLang="en-US" sz="2000" dirty="0"/>
              <a:t>日　訪問看護</a:t>
            </a:r>
            <a:r>
              <a:rPr lang="en-US" altLang="ja-JP" sz="2000" dirty="0"/>
              <a:t>ST</a:t>
            </a:r>
            <a:r>
              <a:rPr lang="ja-JP" altLang="en-US" sz="2000" dirty="0"/>
              <a:t>に理学療法士を採用し、当社の在宅復帰能力を強化。各事業所に兼務。</a:t>
            </a:r>
            <a:endParaRPr lang="en-US" altLang="ja-JP" sz="2000" dirty="0"/>
          </a:p>
          <a:p>
            <a:pPr marL="0" indent="0">
              <a:buNone/>
            </a:pPr>
            <a:r>
              <a:rPr lang="en-US" altLang="ja-JP" sz="2000" dirty="0"/>
              <a:t>2016</a:t>
            </a:r>
            <a:r>
              <a:rPr lang="ja-JP" altLang="en-US" sz="2000" dirty="0"/>
              <a:t>年</a:t>
            </a:r>
            <a:r>
              <a:rPr lang="en-US" altLang="ja-JP" sz="2000" dirty="0"/>
              <a:t>4</a:t>
            </a:r>
            <a:r>
              <a:rPr lang="ja-JP" altLang="en-US" sz="2000" dirty="0"/>
              <a:t>月　</a:t>
            </a:r>
            <a:r>
              <a:rPr lang="en-US" altLang="ja-JP" sz="2000" dirty="0"/>
              <a:t>1</a:t>
            </a:r>
            <a:r>
              <a:rPr lang="ja-JP" altLang="en-US" sz="2000" dirty="0"/>
              <a:t>日　～けやき～有老ホーム部のサービスを訪問介護⇒小規模多機能の訪問　サービスに切り替える。</a:t>
            </a:r>
            <a:endParaRPr lang="en-US" altLang="ja-JP" sz="2000" dirty="0"/>
          </a:p>
          <a:p>
            <a:pPr marL="0" indent="0">
              <a:buNone/>
            </a:pPr>
            <a:r>
              <a:rPr lang="en-US" altLang="ja-JP" sz="2000" dirty="0"/>
              <a:t>2016</a:t>
            </a:r>
            <a:r>
              <a:rPr lang="ja-JP" altLang="en-US" sz="2000" dirty="0"/>
              <a:t>年</a:t>
            </a:r>
            <a:r>
              <a:rPr lang="en-US" altLang="ja-JP" sz="2000" dirty="0"/>
              <a:t>7</a:t>
            </a:r>
            <a:r>
              <a:rPr lang="ja-JP" altLang="en-US" sz="2000" dirty="0"/>
              <a:t>月２５日　けやきの近所に　サロン＋“</a:t>
            </a:r>
            <a:r>
              <a:rPr lang="en-US" altLang="ja-JP" sz="2000" dirty="0"/>
              <a:t>5</a:t>
            </a:r>
            <a:r>
              <a:rPr lang="ja-JP" altLang="en-US" sz="2000" dirty="0"/>
              <a:t>のつく日は「ご飯の日」”現在１～</a:t>
            </a:r>
            <a:r>
              <a:rPr lang="en-US" altLang="ja-JP" sz="2000" dirty="0"/>
              <a:t>2</a:t>
            </a:r>
            <a:r>
              <a:rPr lang="ja-JP" altLang="en-US" sz="2000" dirty="0"/>
              <a:t>回／</a:t>
            </a:r>
            <a:r>
              <a:rPr lang="en-US" altLang="ja-JP" sz="2000" dirty="0"/>
              <a:t>1</a:t>
            </a:r>
            <a:r>
              <a:rPr lang="ja-JP" altLang="en-US" sz="2000" dirty="0"/>
              <a:t>か月ペースで行う。</a:t>
            </a:r>
            <a:endParaRPr lang="en-US" altLang="ja-JP" sz="2000" dirty="0"/>
          </a:p>
          <a:p>
            <a:pPr marL="0" indent="0">
              <a:buNone/>
            </a:pPr>
            <a:r>
              <a:rPr lang="ja-JP" altLang="en-US" sz="2000" dirty="0"/>
              <a:t>　同年</a:t>
            </a:r>
            <a:r>
              <a:rPr lang="en-US" altLang="ja-JP" sz="2000" dirty="0"/>
              <a:t>8</a:t>
            </a:r>
            <a:r>
              <a:rPr lang="ja-JP" altLang="en-US" sz="2000" dirty="0"/>
              <a:t>月　託児所“よってき家”開所　←～けやき～にて。出産後の優秀なスタッフが戻って来られるように、保育士も採用。</a:t>
            </a:r>
            <a:endParaRPr lang="en-US" altLang="ja-JP" sz="2000" dirty="0"/>
          </a:p>
          <a:p>
            <a:pPr marL="0" indent="0">
              <a:buNone/>
            </a:pPr>
            <a:r>
              <a:rPr lang="en-US" altLang="ja-JP" sz="2000" dirty="0"/>
              <a:t>2017</a:t>
            </a:r>
            <a:r>
              <a:rPr lang="ja-JP" altLang="en-US" sz="2000" dirty="0"/>
              <a:t>年</a:t>
            </a:r>
            <a:r>
              <a:rPr lang="en-US" altLang="ja-JP" sz="2000" dirty="0"/>
              <a:t>4</a:t>
            </a:r>
            <a:r>
              <a:rPr lang="ja-JP" altLang="en-US" sz="2000" dirty="0"/>
              <a:t>月　　新しい理念、組織図を制定。より良い職場環境創りに力を入れていく。別紙参照</a:t>
            </a:r>
            <a:endParaRPr lang="en-US" altLang="ja-JP" sz="2000" dirty="0"/>
          </a:p>
          <a:p>
            <a:pPr marL="0" indent="0">
              <a:buNone/>
            </a:pPr>
            <a:r>
              <a:rPr lang="en-US" altLang="ja-JP" sz="2000" dirty="0"/>
              <a:t>2017</a:t>
            </a:r>
            <a:r>
              <a:rPr lang="ja-JP" altLang="en-US" sz="2000" dirty="0"/>
              <a:t>年</a:t>
            </a:r>
            <a:r>
              <a:rPr lang="en-US" altLang="ja-JP" sz="2000" dirty="0"/>
              <a:t>11</a:t>
            </a:r>
            <a:r>
              <a:rPr lang="ja-JP" altLang="en-US" sz="2000" dirty="0"/>
              <a:t>月　デイサービス見岳荘</a:t>
            </a:r>
            <a:r>
              <a:rPr lang="en-US" altLang="ja-JP" sz="2000" dirty="0"/>
              <a:t>~</a:t>
            </a:r>
            <a:r>
              <a:rPr lang="ja-JP" altLang="en-US" sz="2000" dirty="0"/>
              <a:t>ハナミズキ</a:t>
            </a:r>
            <a:r>
              <a:rPr lang="en-US" altLang="ja-JP" sz="2000" dirty="0"/>
              <a:t>~</a:t>
            </a:r>
            <a:r>
              <a:rPr lang="ja-JP" altLang="en-US" sz="2000" dirty="0"/>
              <a:t>が小規模多機能サテライト事業所に転換。見岳荘～</a:t>
            </a:r>
            <a:r>
              <a:rPr lang="ja-JP" altLang="en-US" sz="2000" dirty="0" err="1"/>
              <a:t>はな</a:t>
            </a:r>
            <a:r>
              <a:rPr lang="ja-JP" altLang="en-US" sz="2000" dirty="0"/>
              <a:t>みずき～に！</a:t>
            </a:r>
            <a:endParaRPr lang="en-US" altLang="ja-JP" sz="2000" dirty="0"/>
          </a:p>
          <a:p>
            <a:pPr marL="0" indent="0">
              <a:buNone/>
            </a:pPr>
            <a:r>
              <a:rPr lang="en-US" altLang="ja-JP" sz="2000" dirty="0"/>
              <a:t>2018</a:t>
            </a:r>
            <a:r>
              <a:rPr lang="ja-JP" altLang="en-US" sz="2000" dirty="0"/>
              <a:t>年</a:t>
            </a:r>
            <a:r>
              <a:rPr lang="en-US" altLang="ja-JP" sz="2000" dirty="0"/>
              <a:t>4</a:t>
            </a:r>
            <a:r>
              <a:rPr lang="ja-JP" altLang="en-US" sz="2000" dirty="0"/>
              <a:t>月</a:t>
            </a:r>
            <a:r>
              <a:rPr lang="en-US" altLang="ja-JP" sz="2000" dirty="0"/>
              <a:t>1</a:t>
            </a:r>
            <a:r>
              <a:rPr lang="ja-JP" altLang="en-US" sz="2000" dirty="0"/>
              <a:t>日　堀金三田に、「小規模多機能サテライト見岳荘</a:t>
            </a:r>
            <a:r>
              <a:rPr lang="en-US" altLang="ja-JP" sz="2000" dirty="0"/>
              <a:t>~</a:t>
            </a:r>
            <a:r>
              <a:rPr lang="ja-JP" altLang="en-US" sz="2000" dirty="0"/>
              <a:t>竹庵</a:t>
            </a:r>
            <a:r>
              <a:rPr lang="en-US" altLang="ja-JP" sz="2000" dirty="0"/>
              <a:t>~</a:t>
            </a:r>
            <a:r>
              <a:rPr lang="ja-JP" altLang="en-US" sz="2000" dirty="0"/>
              <a:t>」を開設し、利用者様の生活を面で支える仕組みを構築中。</a:t>
            </a:r>
            <a:endParaRPr lang="en-US" altLang="ja-JP" sz="2000" dirty="0"/>
          </a:p>
        </p:txBody>
      </p:sp>
      <p:pic>
        <p:nvPicPr>
          <p:cNvPr id="6" name="図 5" descr="空, 屋外, 子供, 人 が含まれている画像&#10;&#10;非常に高い精度で生成された説明">
            <a:extLst>
              <a:ext uri="{FF2B5EF4-FFF2-40B4-BE49-F238E27FC236}">
                <a16:creationId xmlns:a16="http://schemas.microsoft.com/office/drawing/2014/main" id="{7337F13E-B0AE-40D4-8168-7717151F9E43}"/>
              </a:ext>
            </a:extLst>
          </p:cNvPr>
          <p:cNvPicPr>
            <a:picLocks noChangeAspect="1"/>
          </p:cNvPicPr>
          <p:nvPr/>
        </p:nvPicPr>
        <p:blipFill rotWithShape="1">
          <a:blip r:embed="rId2">
            <a:extLst>
              <a:ext uri="{28A0092B-C50C-407E-A947-70E740481C1C}">
                <a14:useLocalDpi xmlns:a14="http://schemas.microsoft.com/office/drawing/2010/main" val="0"/>
              </a:ext>
            </a:extLst>
          </a:blip>
          <a:srcRect t="27719" b="8948"/>
          <a:stretch/>
        </p:blipFill>
        <p:spPr>
          <a:xfrm>
            <a:off x="10781112" y="1"/>
            <a:ext cx="1410888" cy="1588168"/>
          </a:xfrm>
          <a:prstGeom prst="rect">
            <a:avLst/>
          </a:prstGeom>
        </p:spPr>
      </p:pic>
    </p:spTree>
    <p:extLst>
      <p:ext uri="{BB962C8B-B14F-4D97-AF65-F5344CB8AC3E}">
        <p14:creationId xmlns:p14="http://schemas.microsoft.com/office/powerpoint/2010/main" val="2306168960"/>
      </p:ext>
    </p:extLst>
  </p:cSld>
  <p:clrMapOvr>
    <a:masterClrMapping/>
  </p:clrMapOvr>
  <mc:AlternateContent xmlns:mc="http://schemas.openxmlformats.org/markup-compatibility/2006" xmlns:p14="http://schemas.microsoft.com/office/powerpoint/2010/main">
    <mc:Choice Requires="p14">
      <p:transition spd="slow" p14:dur="2000" advTm="19683"/>
    </mc:Choice>
    <mc:Fallback xmlns="">
      <p:transition spd="slow" advTm="1968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955051" cy="960408"/>
          </a:xfrm>
        </p:spPr>
        <p:txBody>
          <a:bodyPr>
            <a:normAutofit/>
          </a:bodyPr>
          <a:lstStyle/>
          <a:p>
            <a:r>
              <a:rPr kumimoji="1" lang="ja-JP" altLang="en-US" sz="4000" dirty="0"/>
              <a:t>宗明会の全体像</a:t>
            </a:r>
          </a:p>
        </p:txBody>
      </p:sp>
      <p:sp>
        <p:nvSpPr>
          <p:cNvPr id="5" name="角丸四角形 4"/>
          <p:cNvSpPr/>
          <p:nvPr/>
        </p:nvSpPr>
        <p:spPr>
          <a:xfrm>
            <a:off x="601463" y="1119845"/>
            <a:ext cx="2579298" cy="1250830"/>
          </a:xfrm>
          <a:prstGeom prst="round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訪問看護ＳＴつばさ</a:t>
            </a:r>
          </a:p>
        </p:txBody>
      </p:sp>
      <p:sp>
        <p:nvSpPr>
          <p:cNvPr id="6" name="角丸四角形 5"/>
          <p:cNvSpPr/>
          <p:nvPr/>
        </p:nvSpPr>
        <p:spPr>
          <a:xfrm>
            <a:off x="3234905" y="1119845"/>
            <a:ext cx="2579298" cy="1250830"/>
          </a:xfrm>
          <a:prstGeom prst="roundRect">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訪問介護ＳＴみどり</a:t>
            </a:r>
          </a:p>
        </p:txBody>
      </p:sp>
      <p:sp>
        <p:nvSpPr>
          <p:cNvPr id="7" name="角丸四角形 6"/>
          <p:cNvSpPr/>
          <p:nvPr/>
        </p:nvSpPr>
        <p:spPr>
          <a:xfrm>
            <a:off x="753372" y="4425059"/>
            <a:ext cx="2579298" cy="125083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小規模多機能見岳荘～けやき～</a:t>
            </a:r>
          </a:p>
        </p:txBody>
      </p:sp>
      <p:sp>
        <p:nvSpPr>
          <p:cNvPr id="8" name="角丸四角形 7"/>
          <p:cNvSpPr/>
          <p:nvPr/>
        </p:nvSpPr>
        <p:spPr>
          <a:xfrm>
            <a:off x="3332670" y="4425059"/>
            <a:ext cx="2628876" cy="125083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住宅型有料老人ホーム見岳荘～けやき～</a:t>
            </a:r>
          </a:p>
        </p:txBody>
      </p:sp>
      <p:sp>
        <p:nvSpPr>
          <p:cNvPr id="9" name="角丸四角形 8"/>
          <p:cNvSpPr/>
          <p:nvPr/>
        </p:nvSpPr>
        <p:spPr>
          <a:xfrm>
            <a:off x="9498936" y="3969166"/>
            <a:ext cx="2566900" cy="1188024"/>
          </a:xfrm>
          <a:prstGeom prst="roundRect">
            <a:avLst/>
          </a:prstGeom>
          <a:solidFill>
            <a:srgbClr val="CC99FF"/>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小規模多機能サテライト</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見岳荘～</a:t>
            </a:r>
            <a:r>
              <a:rPr kumimoji="1" lang="ja-JP" altLang="en-US" sz="16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はな</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みずき～</a:t>
            </a:r>
          </a:p>
        </p:txBody>
      </p:sp>
      <p:sp>
        <p:nvSpPr>
          <p:cNvPr id="10" name="角丸四角形 9"/>
          <p:cNvSpPr/>
          <p:nvPr/>
        </p:nvSpPr>
        <p:spPr>
          <a:xfrm>
            <a:off x="5868347" y="1120132"/>
            <a:ext cx="2579298" cy="1250830"/>
          </a:xfrm>
          <a:prstGeom prst="round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居宅介護支援事業所</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こだま</a:t>
            </a:r>
          </a:p>
        </p:txBody>
      </p:sp>
      <p:sp>
        <p:nvSpPr>
          <p:cNvPr id="11" name="テキスト ボックス 10"/>
          <p:cNvSpPr txBox="1"/>
          <p:nvPr/>
        </p:nvSpPr>
        <p:spPr>
          <a:xfrm>
            <a:off x="4154840" y="133951"/>
            <a:ext cx="40821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法人全体で　</a:t>
            </a:r>
            <a:r>
              <a:rPr kumimoji="1" lang="en-US" altLang="ja-JP" sz="32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72</a:t>
            </a:r>
            <a:r>
              <a:rPr kumimoji="1" lang="ja-JP" altLang="en-US" sz="32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名</a:t>
            </a:r>
          </a:p>
        </p:txBody>
      </p:sp>
      <p:sp>
        <p:nvSpPr>
          <p:cNvPr id="12" name="角丸四角形 11"/>
          <p:cNvSpPr/>
          <p:nvPr/>
        </p:nvSpPr>
        <p:spPr>
          <a:xfrm>
            <a:off x="8117457" y="172730"/>
            <a:ext cx="3278037" cy="4478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a:t>
            </a:r>
            <a:r>
              <a:rPr lang="en-US" altLang="ja-JP" b="1" dirty="0">
                <a:solidFill>
                  <a:prstClr val="white"/>
                </a:solidFill>
                <a:latin typeface="游ゴシック" panose="020F0502020204030204"/>
                <a:ea typeface="游ゴシック" panose="020B0400000000000000" pitchFamily="50" charset="-128"/>
              </a:rPr>
              <a:t>20</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年</a:t>
            </a:r>
            <a:r>
              <a:rPr lang="en-US" altLang="ja-JP" b="1" dirty="0">
                <a:solidFill>
                  <a:prstClr val="white"/>
                </a:solidFill>
                <a:latin typeface="游ゴシック" panose="020F0502020204030204"/>
                <a:ea typeface="游ゴシック" panose="020B0400000000000000" pitchFamily="50" charset="-128"/>
              </a:rPr>
              <a:t>7</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月</a:t>
            </a: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日　現在</a:t>
            </a:r>
          </a:p>
        </p:txBody>
      </p:sp>
      <p:sp>
        <p:nvSpPr>
          <p:cNvPr id="13" name="正方形/長方形 12"/>
          <p:cNvSpPr/>
          <p:nvPr/>
        </p:nvSpPr>
        <p:spPr>
          <a:xfrm>
            <a:off x="329111" y="2412225"/>
            <a:ext cx="8694563" cy="26603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訪問看護・訪問介護・居宅介護支援は一つの事務所に併設。けやきと同じ岩原地区</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正方形/長方形 13"/>
          <p:cNvSpPr/>
          <p:nvPr/>
        </p:nvSpPr>
        <p:spPr>
          <a:xfrm>
            <a:off x="703794" y="5816539"/>
            <a:ext cx="2628877"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登録定員：２９名</a:t>
            </a:r>
          </a:p>
        </p:txBody>
      </p:sp>
      <p:sp>
        <p:nvSpPr>
          <p:cNvPr id="15" name="正方形/長方形 14"/>
          <p:cNvSpPr/>
          <p:nvPr/>
        </p:nvSpPr>
        <p:spPr>
          <a:xfrm>
            <a:off x="505268" y="6141404"/>
            <a:ext cx="5721069"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堀金烏川３６８－１　小多機と有料は一つの建物です。</a:t>
            </a:r>
          </a:p>
        </p:txBody>
      </p:sp>
      <p:sp>
        <p:nvSpPr>
          <p:cNvPr id="17" name="正方形/長方形 16"/>
          <p:cNvSpPr/>
          <p:nvPr/>
        </p:nvSpPr>
        <p:spPr>
          <a:xfrm>
            <a:off x="3332670" y="5816539"/>
            <a:ext cx="2628877"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入居定員：６名</a:t>
            </a:r>
          </a:p>
        </p:txBody>
      </p:sp>
      <p:sp>
        <p:nvSpPr>
          <p:cNvPr id="18" name="正方形/長方形 17"/>
          <p:cNvSpPr/>
          <p:nvPr/>
        </p:nvSpPr>
        <p:spPr>
          <a:xfrm>
            <a:off x="9336505" y="5275594"/>
            <a:ext cx="2784653" cy="41267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登録定員：１</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名／会員制</a:t>
            </a:r>
          </a:p>
        </p:txBody>
      </p:sp>
      <p:sp>
        <p:nvSpPr>
          <p:cNvPr id="19" name="正方形/長方形 18"/>
          <p:cNvSpPr/>
          <p:nvPr/>
        </p:nvSpPr>
        <p:spPr>
          <a:xfrm>
            <a:off x="9336505" y="5687450"/>
            <a:ext cx="2784653" cy="5411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豊科</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4701‐6</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（豊科駅周辺）</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游ゴシック" panose="020F0502020204030204"/>
                <a:ea typeface="游ゴシック" panose="020B0400000000000000" pitchFamily="50" charset="-128"/>
              </a:rPr>
              <a:t>けやき～</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車で</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a:t>
            </a:r>
          </a:p>
        </p:txBody>
      </p:sp>
      <p:sp>
        <p:nvSpPr>
          <p:cNvPr id="20" name="角丸四角形 12"/>
          <p:cNvSpPr/>
          <p:nvPr/>
        </p:nvSpPr>
        <p:spPr>
          <a:xfrm>
            <a:off x="184082" y="3161157"/>
            <a:ext cx="2779409" cy="8299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託児所</a:t>
            </a:r>
            <a:endParaRPr kumimoji="1" lang="en-US" altLang="ja-JP"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よってき家</a:t>
            </a:r>
          </a:p>
        </p:txBody>
      </p:sp>
      <p:sp>
        <p:nvSpPr>
          <p:cNvPr id="21" name="正方形/長方形 20"/>
          <p:cNvSpPr/>
          <p:nvPr/>
        </p:nvSpPr>
        <p:spPr>
          <a:xfrm>
            <a:off x="2981487" y="3254426"/>
            <a:ext cx="4598408"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lang="ja-JP" altLang="en-US" dirty="0">
                <a:solidFill>
                  <a:prstClr val="black"/>
                </a:solidFill>
                <a:latin typeface="游ゴシック" panose="020F0502020204030204"/>
                <a:ea typeface="游ゴシック" panose="020B0400000000000000" pitchFamily="50" charset="-128"/>
              </a:rPr>
              <a:t>け</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やきより、徒歩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　堀金烏川</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697-</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６</a:t>
            </a:r>
          </a:p>
        </p:txBody>
      </p:sp>
      <p:sp>
        <p:nvSpPr>
          <p:cNvPr id="22" name="正方形/長方形 21"/>
          <p:cNvSpPr/>
          <p:nvPr/>
        </p:nvSpPr>
        <p:spPr>
          <a:xfrm>
            <a:off x="2988566" y="3572134"/>
            <a:ext cx="2963685" cy="55794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託児は、平成</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29</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年４月より内閣「企業主導型保育事業」に則る</a:t>
            </a:r>
          </a:p>
        </p:txBody>
      </p:sp>
      <p:sp>
        <p:nvSpPr>
          <p:cNvPr id="3" name="テキスト ボックス 2">
            <a:extLst>
              <a:ext uri="{FF2B5EF4-FFF2-40B4-BE49-F238E27FC236}">
                <a16:creationId xmlns:a16="http://schemas.microsoft.com/office/drawing/2014/main" id="{F8B21AE1-4DAC-4ED1-8797-8FC782C9400F}"/>
              </a:ext>
            </a:extLst>
          </p:cNvPr>
          <p:cNvSpPr txBox="1"/>
          <p:nvPr/>
        </p:nvSpPr>
        <p:spPr>
          <a:xfrm>
            <a:off x="8445638" y="890141"/>
            <a:ext cx="37463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有限会社宗明会は、在宅介護を選んだ利用者やご家族を全力でサポートする会社です。</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今後は世代を超えて支えていけるように</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他事業と連携・事業展開していきます。</a:t>
            </a:r>
          </a:p>
        </p:txBody>
      </p:sp>
      <p:sp>
        <p:nvSpPr>
          <p:cNvPr id="23" name="角丸四角形 8">
            <a:extLst>
              <a:ext uri="{FF2B5EF4-FFF2-40B4-BE49-F238E27FC236}">
                <a16:creationId xmlns:a16="http://schemas.microsoft.com/office/drawing/2014/main" id="{ACE23436-75CD-4586-97E3-A7428501F246}"/>
              </a:ext>
            </a:extLst>
          </p:cNvPr>
          <p:cNvSpPr/>
          <p:nvPr/>
        </p:nvSpPr>
        <p:spPr>
          <a:xfrm>
            <a:off x="6480620" y="3743731"/>
            <a:ext cx="2681033" cy="1250830"/>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小規模多機能サテライト</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見岳荘　～　竹　庵　～</a:t>
            </a:r>
          </a:p>
        </p:txBody>
      </p:sp>
      <p:sp>
        <p:nvSpPr>
          <p:cNvPr id="24" name="正方形/長方形 23">
            <a:extLst>
              <a:ext uri="{FF2B5EF4-FFF2-40B4-BE49-F238E27FC236}">
                <a16:creationId xmlns:a16="http://schemas.microsoft.com/office/drawing/2014/main" id="{14D30120-1E67-43D5-A36D-3AAF540C5162}"/>
              </a:ext>
            </a:extLst>
          </p:cNvPr>
          <p:cNvSpPr/>
          <p:nvPr/>
        </p:nvSpPr>
        <p:spPr>
          <a:xfrm>
            <a:off x="6522345" y="5050474"/>
            <a:ext cx="2597584" cy="41267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登録定員：１</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名／会員制</a:t>
            </a:r>
          </a:p>
        </p:txBody>
      </p:sp>
      <p:sp>
        <p:nvSpPr>
          <p:cNvPr id="25" name="正方形/長方形 24">
            <a:extLst>
              <a:ext uri="{FF2B5EF4-FFF2-40B4-BE49-F238E27FC236}">
                <a16:creationId xmlns:a16="http://schemas.microsoft.com/office/drawing/2014/main" id="{EE5C7557-A2F2-4FEC-82D6-DCBFCE48B3F7}"/>
              </a:ext>
            </a:extLst>
          </p:cNvPr>
          <p:cNvSpPr/>
          <p:nvPr/>
        </p:nvSpPr>
        <p:spPr>
          <a:xfrm>
            <a:off x="6522345" y="5463150"/>
            <a:ext cx="2597584" cy="5411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堀金三田</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964‐3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けやき～車で５分</a:t>
            </a:r>
          </a:p>
        </p:txBody>
      </p:sp>
      <p:sp>
        <p:nvSpPr>
          <p:cNvPr id="4" name="正方形/長方形 3">
            <a:extLst>
              <a:ext uri="{FF2B5EF4-FFF2-40B4-BE49-F238E27FC236}">
                <a16:creationId xmlns:a16="http://schemas.microsoft.com/office/drawing/2014/main" id="{AC066B32-68EB-4283-8E86-4C37700B82D2}"/>
              </a:ext>
            </a:extLst>
          </p:cNvPr>
          <p:cNvSpPr/>
          <p:nvPr/>
        </p:nvSpPr>
        <p:spPr>
          <a:xfrm>
            <a:off x="1048901" y="1910327"/>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a:t>
            </a:r>
            <a:r>
              <a:rPr lang="ja-JP" altLang="en-US" sz="1200" dirty="0">
                <a:solidFill>
                  <a:prstClr val="white"/>
                </a:solidFill>
                <a:latin typeface="游ゴシック" panose="020F0502020204030204"/>
                <a:ea typeface="游ゴシック" panose="020B0400000000000000" pitchFamily="50" charset="-128"/>
              </a:rPr>
              <a:t>小島　照美</a:t>
            </a:r>
            <a:endPar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CEC248EE-AD24-4A5B-8D98-DD1CDB690098}"/>
              </a:ext>
            </a:extLst>
          </p:cNvPr>
          <p:cNvSpPr/>
          <p:nvPr/>
        </p:nvSpPr>
        <p:spPr>
          <a:xfrm>
            <a:off x="3628199" y="1949549"/>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管理者：杉本美代子</a:t>
            </a:r>
          </a:p>
        </p:txBody>
      </p:sp>
      <p:sp>
        <p:nvSpPr>
          <p:cNvPr id="27" name="正方形/長方形 26">
            <a:extLst>
              <a:ext uri="{FF2B5EF4-FFF2-40B4-BE49-F238E27FC236}">
                <a16:creationId xmlns:a16="http://schemas.microsoft.com/office/drawing/2014/main" id="{1057E417-A56A-47E2-9AD9-33928CF144F4}"/>
              </a:ext>
            </a:extLst>
          </p:cNvPr>
          <p:cNvSpPr/>
          <p:nvPr/>
        </p:nvSpPr>
        <p:spPr>
          <a:xfrm>
            <a:off x="6315785" y="2011568"/>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管理者：千野力</a:t>
            </a:r>
          </a:p>
        </p:txBody>
      </p:sp>
      <p:sp>
        <p:nvSpPr>
          <p:cNvPr id="28" name="正方形/長方形 27">
            <a:extLst>
              <a:ext uri="{FF2B5EF4-FFF2-40B4-BE49-F238E27FC236}">
                <a16:creationId xmlns:a16="http://schemas.microsoft.com/office/drawing/2014/main" id="{B60C0F30-B1AC-4E32-826B-8CC59F212C34}"/>
              </a:ext>
            </a:extLst>
          </p:cNvPr>
          <p:cNvSpPr/>
          <p:nvPr/>
        </p:nvSpPr>
        <p:spPr>
          <a:xfrm>
            <a:off x="731575" y="3942862"/>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管理者：山口　由美</a:t>
            </a:r>
          </a:p>
        </p:txBody>
      </p:sp>
      <p:sp>
        <p:nvSpPr>
          <p:cNvPr id="29" name="正方形/長方形 28">
            <a:extLst>
              <a:ext uri="{FF2B5EF4-FFF2-40B4-BE49-F238E27FC236}">
                <a16:creationId xmlns:a16="http://schemas.microsoft.com/office/drawing/2014/main" id="{60EC0989-16A3-40DE-B02B-AADA46F9B1EB}"/>
              </a:ext>
            </a:extLst>
          </p:cNvPr>
          <p:cNvSpPr/>
          <p:nvPr/>
        </p:nvSpPr>
        <p:spPr>
          <a:xfrm>
            <a:off x="1200811" y="5394425"/>
            <a:ext cx="1684421" cy="21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管理者：山田　豊</a:t>
            </a:r>
          </a:p>
        </p:txBody>
      </p:sp>
      <p:sp>
        <p:nvSpPr>
          <p:cNvPr id="30" name="正方形/長方形 29">
            <a:extLst>
              <a:ext uri="{FF2B5EF4-FFF2-40B4-BE49-F238E27FC236}">
                <a16:creationId xmlns:a16="http://schemas.microsoft.com/office/drawing/2014/main" id="{0A387BD1-DBC7-4C49-AEB0-67EBEEA8BBB1}"/>
              </a:ext>
            </a:extLst>
          </p:cNvPr>
          <p:cNvSpPr/>
          <p:nvPr/>
        </p:nvSpPr>
        <p:spPr>
          <a:xfrm>
            <a:off x="1297067" y="5616600"/>
            <a:ext cx="1684421" cy="21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主任：</a:t>
            </a:r>
            <a:r>
              <a:rPr lang="ja-JP" altLang="en-US" sz="1200" dirty="0">
                <a:solidFill>
                  <a:prstClr val="white"/>
                </a:solidFill>
                <a:latin typeface="游ゴシック" panose="020F0502020204030204"/>
                <a:ea typeface="游ゴシック" panose="020B0400000000000000" pitchFamily="50" charset="-128"/>
              </a:rPr>
              <a:t>塩原　美奈子</a:t>
            </a:r>
            <a:endPar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87080DC1-1D3D-4CD2-BBC3-CB745B0A2420}"/>
              </a:ext>
            </a:extLst>
          </p:cNvPr>
          <p:cNvSpPr/>
          <p:nvPr/>
        </p:nvSpPr>
        <p:spPr>
          <a:xfrm>
            <a:off x="3740104" y="5599773"/>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主任：</a:t>
            </a:r>
            <a:r>
              <a:rPr lang="ja-JP" altLang="en-US" sz="1200" dirty="0">
                <a:solidFill>
                  <a:prstClr val="white"/>
                </a:solidFill>
                <a:latin typeface="游ゴシック" panose="020F0502020204030204"/>
                <a:ea typeface="游ゴシック" panose="020B0400000000000000" pitchFamily="50" charset="-128"/>
              </a:rPr>
              <a:t>野本　和平</a:t>
            </a:r>
            <a:endPar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0ECFE24D-64B8-4CA2-83BA-C054772C619C}"/>
              </a:ext>
            </a:extLst>
          </p:cNvPr>
          <p:cNvSpPr/>
          <p:nvPr/>
        </p:nvSpPr>
        <p:spPr>
          <a:xfrm>
            <a:off x="329111" y="2682258"/>
            <a:ext cx="8694563" cy="3314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安曇野市堀金烏川１０７９番地１（宗明会介護事務所）</a:t>
            </a:r>
          </a:p>
        </p:txBody>
      </p:sp>
      <p:sp>
        <p:nvSpPr>
          <p:cNvPr id="35" name="正方形/長方形 34">
            <a:extLst>
              <a:ext uri="{FF2B5EF4-FFF2-40B4-BE49-F238E27FC236}">
                <a16:creationId xmlns:a16="http://schemas.microsoft.com/office/drawing/2014/main" id="{B5AD3152-365E-4DC1-AAC7-C12E58453103}"/>
              </a:ext>
            </a:extLst>
          </p:cNvPr>
          <p:cNvSpPr/>
          <p:nvPr/>
        </p:nvSpPr>
        <p:spPr>
          <a:xfrm>
            <a:off x="9886620" y="4835181"/>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管理者：</a:t>
            </a:r>
            <a:r>
              <a:rPr lang="ja-JP" altLang="en-US" sz="1200" dirty="0">
                <a:solidFill>
                  <a:prstClr val="white"/>
                </a:solidFill>
                <a:latin typeface="游ゴシック" panose="020F0502020204030204"/>
                <a:ea typeface="游ゴシック" panose="020B0400000000000000" pitchFamily="50" charset="-128"/>
              </a:rPr>
              <a:t>三浦　友和</a:t>
            </a:r>
            <a:endPar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42FB11B4-AA47-48C2-AA8D-59B9AA457638}"/>
              </a:ext>
            </a:extLst>
          </p:cNvPr>
          <p:cNvSpPr/>
          <p:nvPr/>
        </p:nvSpPr>
        <p:spPr>
          <a:xfrm>
            <a:off x="9997904" y="5071117"/>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主任：</a:t>
            </a:r>
            <a:r>
              <a:rPr lang="ja-JP" altLang="en-US" sz="1200" dirty="0">
                <a:solidFill>
                  <a:prstClr val="white"/>
                </a:solidFill>
                <a:latin typeface="游ゴシック" panose="020F0502020204030204"/>
                <a:ea typeface="游ゴシック" panose="020B0400000000000000" pitchFamily="50" charset="-128"/>
              </a:rPr>
              <a:t>花村　篤</a:t>
            </a:r>
            <a:endPar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748F9713-0875-4E9A-B202-6A774EA82A53}"/>
              </a:ext>
            </a:extLst>
          </p:cNvPr>
          <p:cNvSpPr txBox="1"/>
          <p:nvPr/>
        </p:nvSpPr>
        <p:spPr>
          <a:xfrm>
            <a:off x="9498936" y="2184034"/>
            <a:ext cx="25123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代表取締役　山田聡</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専務取締役　山田豊</a:t>
            </a:r>
          </a:p>
        </p:txBody>
      </p:sp>
      <p:sp>
        <p:nvSpPr>
          <p:cNvPr id="39" name="円/楕円 20">
            <a:extLst>
              <a:ext uri="{FF2B5EF4-FFF2-40B4-BE49-F238E27FC236}">
                <a16:creationId xmlns:a16="http://schemas.microsoft.com/office/drawing/2014/main" id="{14BC6793-0467-4AC3-9DE9-30AAE9511D6C}"/>
              </a:ext>
            </a:extLst>
          </p:cNvPr>
          <p:cNvSpPr/>
          <p:nvPr/>
        </p:nvSpPr>
        <p:spPr>
          <a:xfrm>
            <a:off x="6489915" y="4595174"/>
            <a:ext cx="2651753" cy="5053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200" b="1" dirty="0">
                <a:solidFill>
                  <a:schemeClr val="bg1"/>
                </a:solidFill>
              </a:rPr>
              <a:t>2019</a:t>
            </a:r>
            <a:r>
              <a:rPr lang="ja-JP" altLang="en-US" sz="1200" b="1" dirty="0">
                <a:solidFill>
                  <a:schemeClr val="bg1"/>
                </a:solidFill>
              </a:rPr>
              <a:t>年</a:t>
            </a:r>
            <a:r>
              <a:rPr lang="en-US" altLang="ja-JP" sz="1200" b="1" dirty="0">
                <a:solidFill>
                  <a:schemeClr val="bg1"/>
                </a:solidFill>
              </a:rPr>
              <a:t>10</a:t>
            </a:r>
            <a:r>
              <a:rPr lang="ja-JP" altLang="en-US" sz="1200" b="1" dirty="0">
                <a:solidFill>
                  <a:schemeClr val="bg1"/>
                </a:solidFill>
              </a:rPr>
              <a:t>月より</a:t>
            </a:r>
            <a:endParaRPr lang="en-US" altLang="ja-JP" sz="1200" b="1" dirty="0">
              <a:solidFill>
                <a:schemeClr val="bg1"/>
              </a:solidFill>
            </a:endParaRPr>
          </a:p>
          <a:p>
            <a:pPr algn="ctr"/>
            <a:r>
              <a:rPr lang="ja-JP" altLang="en-US" sz="1200" b="1" dirty="0">
                <a:solidFill>
                  <a:schemeClr val="bg1"/>
                </a:solidFill>
              </a:rPr>
              <a:t>しばらく休止中</a:t>
            </a:r>
            <a:endParaRPr lang="en-US" altLang="ja-JP" sz="1200" b="1" dirty="0">
              <a:solidFill>
                <a:schemeClr val="bg1"/>
              </a:solidFill>
            </a:endParaRPr>
          </a:p>
        </p:txBody>
      </p:sp>
    </p:spTree>
    <p:extLst>
      <p:ext uri="{BB962C8B-B14F-4D97-AF65-F5344CB8AC3E}">
        <p14:creationId xmlns:p14="http://schemas.microsoft.com/office/powerpoint/2010/main" val="4015538925"/>
      </p:ext>
    </p:extLst>
  </p:cSld>
  <p:clrMapOvr>
    <a:masterClrMapping/>
  </p:clrMapOvr>
  <mc:AlternateContent xmlns:mc="http://schemas.openxmlformats.org/markup-compatibility/2006" xmlns:p14="http://schemas.microsoft.com/office/powerpoint/2010/main">
    <mc:Choice Requires="p14">
      <p:transition spd="slow" p14:dur="2000" advTm="49409"/>
    </mc:Choice>
    <mc:Fallback xmlns="">
      <p:transition spd="slow" advTm="4940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955051" cy="960408"/>
          </a:xfrm>
        </p:spPr>
        <p:txBody>
          <a:bodyPr>
            <a:normAutofit/>
          </a:bodyPr>
          <a:lstStyle/>
          <a:p>
            <a:r>
              <a:rPr kumimoji="1" lang="ja-JP" altLang="en-US" sz="4000" dirty="0"/>
              <a:t>宗明会の全体像</a:t>
            </a:r>
          </a:p>
        </p:txBody>
      </p:sp>
      <p:sp>
        <p:nvSpPr>
          <p:cNvPr id="5" name="角丸四角形 4"/>
          <p:cNvSpPr/>
          <p:nvPr/>
        </p:nvSpPr>
        <p:spPr>
          <a:xfrm>
            <a:off x="601463" y="1119845"/>
            <a:ext cx="2579298" cy="1250830"/>
          </a:xfrm>
          <a:prstGeom prst="round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訪問看護ＳＴつばさ</a:t>
            </a:r>
          </a:p>
        </p:txBody>
      </p:sp>
      <p:sp>
        <p:nvSpPr>
          <p:cNvPr id="6" name="角丸四角形 5"/>
          <p:cNvSpPr/>
          <p:nvPr/>
        </p:nvSpPr>
        <p:spPr>
          <a:xfrm>
            <a:off x="3234905" y="1119845"/>
            <a:ext cx="2579298" cy="1250830"/>
          </a:xfrm>
          <a:prstGeom prst="roundRect">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訪問介護ＳＴ</a:t>
            </a:r>
            <a:r>
              <a:rPr lang="ja-JP" altLang="en-US" dirty="0"/>
              <a:t>みどり</a:t>
            </a:r>
            <a:endParaRPr kumimoji="1" lang="ja-JP" altLang="en-US" dirty="0"/>
          </a:p>
        </p:txBody>
      </p:sp>
      <p:sp>
        <p:nvSpPr>
          <p:cNvPr id="7" name="角丸四角形 6"/>
          <p:cNvSpPr/>
          <p:nvPr/>
        </p:nvSpPr>
        <p:spPr>
          <a:xfrm>
            <a:off x="753372" y="4425059"/>
            <a:ext cx="2579298" cy="125083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小規模多機能見岳荘～けやき～</a:t>
            </a:r>
          </a:p>
        </p:txBody>
      </p:sp>
      <p:sp>
        <p:nvSpPr>
          <p:cNvPr id="8" name="角丸四角形 7"/>
          <p:cNvSpPr/>
          <p:nvPr/>
        </p:nvSpPr>
        <p:spPr>
          <a:xfrm>
            <a:off x="3332670" y="4425059"/>
            <a:ext cx="2628876" cy="125083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dirty="0"/>
              <a:t>住宅型有料老人ホーム見岳荘～けやき～</a:t>
            </a:r>
          </a:p>
        </p:txBody>
      </p:sp>
      <p:sp>
        <p:nvSpPr>
          <p:cNvPr id="9" name="角丸四角形 8"/>
          <p:cNvSpPr/>
          <p:nvPr/>
        </p:nvSpPr>
        <p:spPr>
          <a:xfrm>
            <a:off x="9498936" y="3969166"/>
            <a:ext cx="2566900" cy="1188024"/>
          </a:xfrm>
          <a:prstGeom prst="roundRect">
            <a:avLst/>
          </a:prstGeom>
          <a:solidFill>
            <a:srgbClr val="CC99FF"/>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小規模多機能サテライト</a:t>
            </a:r>
            <a:endParaRPr kumimoji="1" lang="en-US" altLang="ja-JP" sz="1600" dirty="0"/>
          </a:p>
          <a:p>
            <a:pPr algn="ctr"/>
            <a:r>
              <a:rPr kumimoji="1" lang="ja-JP" altLang="en-US" sz="1600" dirty="0"/>
              <a:t>見岳荘～</a:t>
            </a:r>
            <a:r>
              <a:rPr lang="ja-JP" altLang="en-US" sz="1600" dirty="0" err="1"/>
              <a:t>はな</a:t>
            </a:r>
            <a:r>
              <a:rPr lang="ja-JP" altLang="en-US" sz="1600" dirty="0"/>
              <a:t>みずき</a:t>
            </a:r>
            <a:r>
              <a:rPr kumimoji="1" lang="ja-JP" altLang="en-US" sz="1600" dirty="0"/>
              <a:t>～</a:t>
            </a:r>
          </a:p>
        </p:txBody>
      </p:sp>
      <p:sp>
        <p:nvSpPr>
          <p:cNvPr id="10" name="角丸四角形 9"/>
          <p:cNvSpPr/>
          <p:nvPr/>
        </p:nvSpPr>
        <p:spPr>
          <a:xfrm>
            <a:off x="5868347" y="1120132"/>
            <a:ext cx="2579298" cy="1250830"/>
          </a:xfrm>
          <a:prstGeom prst="round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t>居宅介護支援事業所</a:t>
            </a:r>
            <a:endParaRPr kumimoji="1" lang="en-US" altLang="ja-JP" dirty="0"/>
          </a:p>
          <a:p>
            <a:pPr algn="ctr"/>
            <a:r>
              <a:rPr lang="ja-JP" altLang="en-US" dirty="0"/>
              <a:t>こだま</a:t>
            </a:r>
            <a:endParaRPr kumimoji="1" lang="ja-JP" altLang="en-US" dirty="0"/>
          </a:p>
        </p:txBody>
      </p:sp>
      <p:sp>
        <p:nvSpPr>
          <p:cNvPr id="11" name="テキスト ボックス 10"/>
          <p:cNvSpPr txBox="1"/>
          <p:nvPr/>
        </p:nvSpPr>
        <p:spPr>
          <a:xfrm>
            <a:off x="4154840" y="133951"/>
            <a:ext cx="4082111" cy="584775"/>
          </a:xfrm>
          <a:prstGeom prst="rect">
            <a:avLst/>
          </a:prstGeom>
          <a:noFill/>
        </p:spPr>
        <p:txBody>
          <a:bodyPr wrap="square" rtlCol="0">
            <a:spAutoFit/>
          </a:bodyPr>
          <a:lstStyle/>
          <a:p>
            <a:r>
              <a:rPr kumimoji="1" lang="ja-JP" altLang="en-US" sz="3200" dirty="0">
                <a:solidFill>
                  <a:srgbClr val="0070C0"/>
                </a:solidFill>
              </a:rPr>
              <a:t>法人全体で　</a:t>
            </a:r>
            <a:r>
              <a:rPr kumimoji="1" lang="en-US" altLang="ja-JP" sz="3200" dirty="0">
                <a:solidFill>
                  <a:srgbClr val="0070C0"/>
                </a:solidFill>
              </a:rPr>
              <a:t>72</a:t>
            </a:r>
            <a:r>
              <a:rPr kumimoji="1" lang="ja-JP" altLang="en-US" sz="3200" dirty="0">
                <a:solidFill>
                  <a:srgbClr val="0070C0"/>
                </a:solidFill>
              </a:rPr>
              <a:t>名</a:t>
            </a:r>
          </a:p>
        </p:txBody>
      </p:sp>
      <p:sp>
        <p:nvSpPr>
          <p:cNvPr id="12" name="角丸四角形 11"/>
          <p:cNvSpPr/>
          <p:nvPr/>
        </p:nvSpPr>
        <p:spPr>
          <a:xfrm>
            <a:off x="8117457" y="172730"/>
            <a:ext cx="3278037" cy="4478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2018</a:t>
            </a:r>
            <a:r>
              <a:rPr lang="ja-JP" altLang="en-US" b="1" dirty="0"/>
              <a:t>年</a:t>
            </a:r>
            <a:r>
              <a:rPr lang="en-US" altLang="ja-JP" b="1" dirty="0"/>
              <a:t>9</a:t>
            </a:r>
            <a:r>
              <a:rPr lang="ja-JP" altLang="en-US" b="1" dirty="0"/>
              <a:t>月</a:t>
            </a:r>
            <a:r>
              <a:rPr lang="en-US" altLang="ja-JP" b="1" dirty="0"/>
              <a:t>1</a:t>
            </a:r>
            <a:r>
              <a:rPr lang="ja-JP" altLang="en-US" b="1" dirty="0"/>
              <a:t>日　現在</a:t>
            </a:r>
            <a:endParaRPr kumimoji="1" lang="ja-JP" altLang="en-US" b="1" dirty="0"/>
          </a:p>
        </p:txBody>
      </p:sp>
      <p:sp>
        <p:nvSpPr>
          <p:cNvPr id="13" name="正方形/長方形 12"/>
          <p:cNvSpPr/>
          <p:nvPr/>
        </p:nvSpPr>
        <p:spPr>
          <a:xfrm>
            <a:off x="329111" y="2412225"/>
            <a:ext cx="8694563" cy="26603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訪問看護・訪問介護・居宅介護支援は一つの事務所に併設。けやきと同じ岩原地区</a:t>
            </a:r>
            <a:endParaRPr lang="en-US" altLang="ja-JP" dirty="0"/>
          </a:p>
        </p:txBody>
      </p:sp>
      <p:sp>
        <p:nvSpPr>
          <p:cNvPr id="14" name="正方形/長方形 13"/>
          <p:cNvSpPr/>
          <p:nvPr/>
        </p:nvSpPr>
        <p:spPr>
          <a:xfrm>
            <a:off x="703794" y="5816539"/>
            <a:ext cx="2628877"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登録定員：２９名</a:t>
            </a:r>
            <a:endParaRPr kumimoji="1" lang="ja-JP" altLang="en-US" dirty="0"/>
          </a:p>
        </p:txBody>
      </p:sp>
      <p:sp>
        <p:nvSpPr>
          <p:cNvPr id="15" name="正方形/長方形 14"/>
          <p:cNvSpPr/>
          <p:nvPr/>
        </p:nvSpPr>
        <p:spPr>
          <a:xfrm>
            <a:off x="505268" y="6141404"/>
            <a:ext cx="5721069"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堀金烏川３６８－１　小多機と有料は一つの建物です。</a:t>
            </a:r>
            <a:endParaRPr kumimoji="1" lang="ja-JP" altLang="en-US" dirty="0"/>
          </a:p>
        </p:txBody>
      </p:sp>
      <p:sp>
        <p:nvSpPr>
          <p:cNvPr id="17" name="正方形/長方形 16"/>
          <p:cNvSpPr/>
          <p:nvPr/>
        </p:nvSpPr>
        <p:spPr>
          <a:xfrm>
            <a:off x="3332670" y="5816539"/>
            <a:ext cx="2628877"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入居定員：６名</a:t>
            </a:r>
            <a:endParaRPr kumimoji="1" lang="ja-JP" altLang="en-US" dirty="0"/>
          </a:p>
        </p:txBody>
      </p:sp>
      <p:sp>
        <p:nvSpPr>
          <p:cNvPr id="18" name="正方形/長方形 17"/>
          <p:cNvSpPr/>
          <p:nvPr/>
        </p:nvSpPr>
        <p:spPr>
          <a:xfrm>
            <a:off x="9336505" y="5275594"/>
            <a:ext cx="2784653" cy="41267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dirty="0"/>
              <a:t>登録定員：１</a:t>
            </a:r>
            <a:r>
              <a:rPr lang="en-US" altLang="ja-JP" sz="1600" dirty="0"/>
              <a:t>8</a:t>
            </a:r>
            <a:r>
              <a:rPr lang="ja-JP" altLang="en-US" sz="1600" dirty="0"/>
              <a:t>名／会員制</a:t>
            </a:r>
            <a:endParaRPr kumimoji="1" lang="ja-JP" altLang="en-US" sz="1600" dirty="0"/>
          </a:p>
        </p:txBody>
      </p:sp>
      <p:sp>
        <p:nvSpPr>
          <p:cNvPr id="19" name="正方形/長方形 18"/>
          <p:cNvSpPr/>
          <p:nvPr/>
        </p:nvSpPr>
        <p:spPr>
          <a:xfrm>
            <a:off x="9336505" y="5687450"/>
            <a:ext cx="2784653" cy="5411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dirty="0"/>
              <a:t>豊科</a:t>
            </a:r>
            <a:r>
              <a:rPr lang="en-US" altLang="ja-JP" sz="1600" dirty="0"/>
              <a:t>4701‐6</a:t>
            </a:r>
            <a:r>
              <a:rPr lang="ja-JP" altLang="en-US" sz="1600" dirty="0"/>
              <a:t>（豊科駅周辺）</a:t>
            </a:r>
            <a:endParaRPr lang="en-US" altLang="ja-JP" sz="1600" dirty="0"/>
          </a:p>
          <a:p>
            <a:pPr algn="ctr"/>
            <a:r>
              <a:rPr lang="ja-JP" altLang="en-US" dirty="0"/>
              <a:t>車で１０分の距離</a:t>
            </a:r>
            <a:endParaRPr kumimoji="1" lang="ja-JP" altLang="en-US" dirty="0"/>
          </a:p>
        </p:txBody>
      </p:sp>
      <p:sp>
        <p:nvSpPr>
          <p:cNvPr id="20" name="角丸四角形 12"/>
          <p:cNvSpPr/>
          <p:nvPr/>
        </p:nvSpPr>
        <p:spPr>
          <a:xfrm>
            <a:off x="184082" y="3161157"/>
            <a:ext cx="2779409" cy="8299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400" dirty="0"/>
              <a:t>託児所</a:t>
            </a:r>
            <a:endParaRPr lang="en-US" altLang="ja-JP" sz="2400" dirty="0"/>
          </a:p>
          <a:p>
            <a:pPr algn="ctr"/>
            <a:r>
              <a:rPr lang="ja-JP" altLang="en-US" sz="2400" dirty="0"/>
              <a:t>よってき家</a:t>
            </a:r>
            <a:endParaRPr kumimoji="1" lang="ja-JP" altLang="en-US" sz="2400" dirty="0"/>
          </a:p>
        </p:txBody>
      </p:sp>
      <p:sp>
        <p:nvSpPr>
          <p:cNvPr id="21" name="正方形/長方形 20"/>
          <p:cNvSpPr/>
          <p:nvPr/>
        </p:nvSpPr>
        <p:spPr>
          <a:xfrm>
            <a:off x="2981487" y="3254426"/>
            <a:ext cx="4598408" cy="3105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a:t>
            </a:r>
            <a:r>
              <a:rPr lang="ja-JP" altLang="en-US" dirty="0" err="1"/>
              <a:t>け</a:t>
            </a:r>
            <a:r>
              <a:rPr lang="ja-JP" altLang="en-US" dirty="0"/>
              <a:t>やきより、徒歩</a:t>
            </a:r>
            <a:r>
              <a:rPr lang="en-US" altLang="ja-JP" dirty="0"/>
              <a:t>1</a:t>
            </a:r>
            <a:r>
              <a:rPr lang="ja-JP" altLang="en-US" dirty="0"/>
              <a:t>分　堀金烏川</a:t>
            </a:r>
            <a:r>
              <a:rPr lang="en-US" altLang="ja-JP" dirty="0"/>
              <a:t>697-</a:t>
            </a:r>
            <a:r>
              <a:rPr lang="ja-JP" altLang="en-US" dirty="0"/>
              <a:t>６</a:t>
            </a:r>
            <a:endParaRPr kumimoji="1" lang="ja-JP" altLang="en-US" dirty="0"/>
          </a:p>
        </p:txBody>
      </p:sp>
      <p:sp>
        <p:nvSpPr>
          <p:cNvPr id="22" name="正方形/長方形 21"/>
          <p:cNvSpPr/>
          <p:nvPr/>
        </p:nvSpPr>
        <p:spPr>
          <a:xfrm>
            <a:off x="2988566" y="3572134"/>
            <a:ext cx="2963685" cy="55794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t>託児は、平成</a:t>
            </a:r>
            <a:r>
              <a:rPr lang="en-US" altLang="ja-JP" sz="1400" dirty="0"/>
              <a:t>29</a:t>
            </a:r>
            <a:r>
              <a:rPr lang="ja-JP" altLang="en-US" sz="1400" dirty="0"/>
              <a:t>年４月より内閣「企業主導型保育事業」に則る</a:t>
            </a:r>
            <a:endParaRPr kumimoji="1" lang="ja-JP" altLang="en-US" sz="1400" dirty="0"/>
          </a:p>
        </p:txBody>
      </p:sp>
      <p:sp>
        <p:nvSpPr>
          <p:cNvPr id="3" name="テキスト ボックス 2">
            <a:extLst>
              <a:ext uri="{FF2B5EF4-FFF2-40B4-BE49-F238E27FC236}">
                <a16:creationId xmlns:a16="http://schemas.microsoft.com/office/drawing/2014/main" id="{F8B21AE1-4DAC-4ED1-8797-8FC782C9400F}"/>
              </a:ext>
            </a:extLst>
          </p:cNvPr>
          <p:cNvSpPr txBox="1"/>
          <p:nvPr/>
        </p:nvSpPr>
        <p:spPr>
          <a:xfrm>
            <a:off x="8445638" y="890141"/>
            <a:ext cx="3746362" cy="954107"/>
          </a:xfrm>
          <a:prstGeom prst="rect">
            <a:avLst/>
          </a:prstGeom>
          <a:noFill/>
        </p:spPr>
        <p:txBody>
          <a:bodyPr wrap="square" rtlCol="0">
            <a:spAutoFit/>
          </a:bodyPr>
          <a:lstStyle/>
          <a:p>
            <a:r>
              <a:rPr kumimoji="1" lang="ja-JP" altLang="en-US" sz="1400" dirty="0"/>
              <a:t>有限会社宗明会は、在宅介護を選んだ利用者やご家族を全力でサポートする会社です。</a:t>
            </a:r>
            <a:endParaRPr kumimoji="1" lang="en-US" altLang="ja-JP" sz="1400" dirty="0"/>
          </a:p>
          <a:p>
            <a:r>
              <a:rPr kumimoji="1" lang="ja-JP" altLang="en-US" sz="1400" dirty="0"/>
              <a:t>　今後は世代を超えて支えていけるように</a:t>
            </a:r>
            <a:endParaRPr kumimoji="1" lang="en-US" altLang="ja-JP" sz="1400" dirty="0"/>
          </a:p>
          <a:p>
            <a:r>
              <a:rPr lang="ja-JP" altLang="en-US" sz="1400" dirty="0"/>
              <a:t>　</a:t>
            </a:r>
            <a:r>
              <a:rPr kumimoji="1" lang="ja-JP" altLang="en-US" sz="1400" dirty="0"/>
              <a:t>他事業と連携・事業展開していきます。</a:t>
            </a:r>
          </a:p>
        </p:txBody>
      </p:sp>
      <p:sp>
        <p:nvSpPr>
          <p:cNvPr id="23" name="角丸四角形 8">
            <a:extLst>
              <a:ext uri="{FF2B5EF4-FFF2-40B4-BE49-F238E27FC236}">
                <a16:creationId xmlns:a16="http://schemas.microsoft.com/office/drawing/2014/main" id="{ACE23436-75CD-4586-97E3-A7428501F246}"/>
              </a:ext>
            </a:extLst>
          </p:cNvPr>
          <p:cNvSpPr/>
          <p:nvPr/>
        </p:nvSpPr>
        <p:spPr>
          <a:xfrm>
            <a:off x="6480620" y="3743731"/>
            <a:ext cx="2681033" cy="1250830"/>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小規模多機能サテライト</a:t>
            </a:r>
            <a:endParaRPr kumimoji="1" lang="en-US" altLang="ja-JP" sz="1600" dirty="0"/>
          </a:p>
          <a:p>
            <a:pPr algn="ctr"/>
            <a:r>
              <a:rPr kumimoji="1" lang="ja-JP" altLang="en-US" sz="1600" dirty="0"/>
              <a:t>見岳荘　～　竹　庵　～</a:t>
            </a:r>
          </a:p>
        </p:txBody>
      </p:sp>
      <p:sp>
        <p:nvSpPr>
          <p:cNvPr id="24" name="正方形/長方形 23">
            <a:extLst>
              <a:ext uri="{FF2B5EF4-FFF2-40B4-BE49-F238E27FC236}">
                <a16:creationId xmlns:a16="http://schemas.microsoft.com/office/drawing/2014/main" id="{14D30120-1E67-43D5-A36D-3AAF540C5162}"/>
              </a:ext>
            </a:extLst>
          </p:cNvPr>
          <p:cNvSpPr/>
          <p:nvPr/>
        </p:nvSpPr>
        <p:spPr>
          <a:xfrm>
            <a:off x="6522345" y="5050474"/>
            <a:ext cx="2597584" cy="41267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dirty="0"/>
              <a:t>登録定員：１</a:t>
            </a:r>
            <a:r>
              <a:rPr lang="en-US" altLang="ja-JP" sz="1600" dirty="0"/>
              <a:t>8</a:t>
            </a:r>
            <a:r>
              <a:rPr lang="ja-JP" altLang="en-US" sz="1600" dirty="0"/>
              <a:t>名／会員制</a:t>
            </a:r>
            <a:endParaRPr kumimoji="1" lang="ja-JP" altLang="en-US" sz="1600" dirty="0"/>
          </a:p>
        </p:txBody>
      </p:sp>
      <p:sp>
        <p:nvSpPr>
          <p:cNvPr id="25" name="正方形/長方形 24">
            <a:extLst>
              <a:ext uri="{FF2B5EF4-FFF2-40B4-BE49-F238E27FC236}">
                <a16:creationId xmlns:a16="http://schemas.microsoft.com/office/drawing/2014/main" id="{EE5C7557-A2F2-4FEC-82D6-DCBFCE48B3F7}"/>
              </a:ext>
            </a:extLst>
          </p:cNvPr>
          <p:cNvSpPr/>
          <p:nvPr/>
        </p:nvSpPr>
        <p:spPr>
          <a:xfrm>
            <a:off x="6522345" y="5463150"/>
            <a:ext cx="2597584" cy="5411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堀金三田</a:t>
            </a:r>
            <a:r>
              <a:rPr lang="en-US" altLang="ja-JP" dirty="0"/>
              <a:t>964‐3</a:t>
            </a:r>
          </a:p>
          <a:p>
            <a:pPr algn="ctr"/>
            <a:r>
              <a:rPr lang="ja-JP" altLang="en-US" dirty="0"/>
              <a:t>けやき～車で５分</a:t>
            </a:r>
            <a:endParaRPr kumimoji="1" lang="ja-JP" altLang="en-US" dirty="0"/>
          </a:p>
        </p:txBody>
      </p:sp>
      <p:sp>
        <p:nvSpPr>
          <p:cNvPr id="4" name="正方形/長方形 3">
            <a:extLst>
              <a:ext uri="{FF2B5EF4-FFF2-40B4-BE49-F238E27FC236}">
                <a16:creationId xmlns:a16="http://schemas.microsoft.com/office/drawing/2014/main" id="{AC066B32-68EB-4283-8E86-4C37700B82D2}"/>
              </a:ext>
            </a:extLst>
          </p:cNvPr>
          <p:cNvSpPr/>
          <p:nvPr/>
        </p:nvSpPr>
        <p:spPr>
          <a:xfrm>
            <a:off x="1048901" y="1910327"/>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管理者：山田きく</a:t>
            </a:r>
            <a:r>
              <a:rPr lang="ja-JP" altLang="en-US" sz="1200" dirty="0"/>
              <a:t>美</a:t>
            </a:r>
            <a:endParaRPr kumimoji="1" lang="ja-JP" altLang="en-US" sz="1200" dirty="0"/>
          </a:p>
        </p:txBody>
      </p:sp>
      <p:sp>
        <p:nvSpPr>
          <p:cNvPr id="26" name="正方形/長方形 25">
            <a:extLst>
              <a:ext uri="{FF2B5EF4-FFF2-40B4-BE49-F238E27FC236}">
                <a16:creationId xmlns:a16="http://schemas.microsoft.com/office/drawing/2014/main" id="{CEC248EE-AD24-4A5B-8D98-DD1CDB690098}"/>
              </a:ext>
            </a:extLst>
          </p:cNvPr>
          <p:cNvSpPr/>
          <p:nvPr/>
        </p:nvSpPr>
        <p:spPr>
          <a:xfrm>
            <a:off x="3628199" y="1949549"/>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管理者：杉本美代子</a:t>
            </a:r>
          </a:p>
        </p:txBody>
      </p:sp>
      <p:sp>
        <p:nvSpPr>
          <p:cNvPr id="27" name="正方形/長方形 26">
            <a:extLst>
              <a:ext uri="{FF2B5EF4-FFF2-40B4-BE49-F238E27FC236}">
                <a16:creationId xmlns:a16="http://schemas.microsoft.com/office/drawing/2014/main" id="{1057E417-A56A-47E2-9AD9-33928CF144F4}"/>
              </a:ext>
            </a:extLst>
          </p:cNvPr>
          <p:cNvSpPr/>
          <p:nvPr/>
        </p:nvSpPr>
        <p:spPr>
          <a:xfrm>
            <a:off x="6315785" y="2011568"/>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管理者：千野力</a:t>
            </a:r>
          </a:p>
        </p:txBody>
      </p:sp>
      <p:sp>
        <p:nvSpPr>
          <p:cNvPr id="28" name="正方形/長方形 27">
            <a:extLst>
              <a:ext uri="{FF2B5EF4-FFF2-40B4-BE49-F238E27FC236}">
                <a16:creationId xmlns:a16="http://schemas.microsoft.com/office/drawing/2014/main" id="{B60C0F30-B1AC-4E32-826B-8CC59F212C34}"/>
              </a:ext>
            </a:extLst>
          </p:cNvPr>
          <p:cNvSpPr/>
          <p:nvPr/>
        </p:nvSpPr>
        <p:spPr>
          <a:xfrm>
            <a:off x="731575" y="3942862"/>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管理者：山口　由美</a:t>
            </a:r>
          </a:p>
        </p:txBody>
      </p:sp>
      <p:sp>
        <p:nvSpPr>
          <p:cNvPr id="29" name="正方形/長方形 28">
            <a:extLst>
              <a:ext uri="{FF2B5EF4-FFF2-40B4-BE49-F238E27FC236}">
                <a16:creationId xmlns:a16="http://schemas.microsoft.com/office/drawing/2014/main" id="{60EC0989-16A3-40DE-B02B-AADA46F9B1EB}"/>
              </a:ext>
            </a:extLst>
          </p:cNvPr>
          <p:cNvSpPr/>
          <p:nvPr/>
        </p:nvSpPr>
        <p:spPr>
          <a:xfrm>
            <a:off x="1200811" y="5394425"/>
            <a:ext cx="1684421" cy="21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管理者：山田　豊</a:t>
            </a:r>
          </a:p>
        </p:txBody>
      </p:sp>
      <p:sp>
        <p:nvSpPr>
          <p:cNvPr id="30" name="正方形/長方形 29">
            <a:extLst>
              <a:ext uri="{FF2B5EF4-FFF2-40B4-BE49-F238E27FC236}">
                <a16:creationId xmlns:a16="http://schemas.microsoft.com/office/drawing/2014/main" id="{0A387BD1-DBC7-4C49-AEB0-67EBEEA8BBB1}"/>
              </a:ext>
            </a:extLst>
          </p:cNvPr>
          <p:cNvSpPr/>
          <p:nvPr/>
        </p:nvSpPr>
        <p:spPr>
          <a:xfrm>
            <a:off x="1297067" y="5616600"/>
            <a:ext cx="1684421" cy="21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主任</a:t>
            </a:r>
            <a:r>
              <a:rPr kumimoji="1" lang="ja-JP" altLang="en-US" sz="1200" dirty="0"/>
              <a:t>：野本　和平</a:t>
            </a:r>
          </a:p>
        </p:txBody>
      </p:sp>
      <p:sp>
        <p:nvSpPr>
          <p:cNvPr id="31" name="正方形/長方形 30">
            <a:extLst>
              <a:ext uri="{FF2B5EF4-FFF2-40B4-BE49-F238E27FC236}">
                <a16:creationId xmlns:a16="http://schemas.microsoft.com/office/drawing/2014/main" id="{87080DC1-1D3D-4CD2-BBC3-CB745B0A2420}"/>
              </a:ext>
            </a:extLst>
          </p:cNvPr>
          <p:cNvSpPr/>
          <p:nvPr/>
        </p:nvSpPr>
        <p:spPr>
          <a:xfrm>
            <a:off x="3740104" y="5599773"/>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主任</a:t>
            </a:r>
            <a:r>
              <a:rPr kumimoji="1" lang="ja-JP" altLang="en-US" sz="1200" dirty="0"/>
              <a:t>：塩原美奈子</a:t>
            </a:r>
          </a:p>
        </p:txBody>
      </p:sp>
      <p:sp>
        <p:nvSpPr>
          <p:cNvPr id="32" name="正方形/長方形 31">
            <a:extLst>
              <a:ext uri="{FF2B5EF4-FFF2-40B4-BE49-F238E27FC236}">
                <a16:creationId xmlns:a16="http://schemas.microsoft.com/office/drawing/2014/main" id="{0ECFE24D-64B8-4CA2-83BA-C054772C619C}"/>
              </a:ext>
            </a:extLst>
          </p:cNvPr>
          <p:cNvSpPr/>
          <p:nvPr/>
        </p:nvSpPr>
        <p:spPr>
          <a:xfrm>
            <a:off x="329111" y="2682258"/>
            <a:ext cx="8694563" cy="3314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安曇野市堀金烏川１０７９番地１（宗明会介護事務所）</a:t>
            </a:r>
            <a:endParaRPr kumimoji="1" lang="ja-JP" altLang="en-US" dirty="0"/>
          </a:p>
        </p:txBody>
      </p:sp>
      <p:sp>
        <p:nvSpPr>
          <p:cNvPr id="34" name="正方形/長方形 33">
            <a:extLst>
              <a:ext uri="{FF2B5EF4-FFF2-40B4-BE49-F238E27FC236}">
                <a16:creationId xmlns:a16="http://schemas.microsoft.com/office/drawing/2014/main" id="{30704A25-62A1-42AA-95DF-EC7449A859AF}"/>
              </a:ext>
            </a:extLst>
          </p:cNvPr>
          <p:cNvSpPr/>
          <p:nvPr/>
        </p:nvSpPr>
        <p:spPr>
          <a:xfrm>
            <a:off x="6919638" y="4873492"/>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管理者：花村　篤</a:t>
            </a:r>
          </a:p>
        </p:txBody>
      </p:sp>
      <p:sp>
        <p:nvSpPr>
          <p:cNvPr id="35" name="正方形/長方形 34">
            <a:extLst>
              <a:ext uri="{FF2B5EF4-FFF2-40B4-BE49-F238E27FC236}">
                <a16:creationId xmlns:a16="http://schemas.microsoft.com/office/drawing/2014/main" id="{B5AD3152-365E-4DC1-AAC7-C12E58453103}"/>
              </a:ext>
            </a:extLst>
          </p:cNvPr>
          <p:cNvSpPr/>
          <p:nvPr/>
        </p:nvSpPr>
        <p:spPr>
          <a:xfrm>
            <a:off x="9886620" y="4835181"/>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管理者：山田　豊</a:t>
            </a:r>
          </a:p>
        </p:txBody>
      </p:sp>
      <p:sp>
        <p:nvSpPr>
          <p:cNvPr id="36" name="正方形/長方形 35">
            <a:extLst>
              <a:ext uri="{FF2B5EF4-FFF2-40B4-BE49-F238E27FC236}">
                <a16:creationId xmlns:a16="http://schemas.microsoft.com/office/drawing/2014/main" id="{42FB11B4-AA47-48C2-AA8D-59B9AA457638}"/>
              </a:ext>
            </a:extLst>
          </p:cNvPr>
          <p:cNvSpPr/>
          <p:nvPr/>
        </p:nvSpPr>
        <p:spPr>
          <a:xfrm>
            <a:off x="9997904" y="5071117"/>
            <a:ext cx="1684421" cy="23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主任</a:t>
            </a:r>
            <a:r>
              <a:rPr kumimoji="1" lang="ja-JP" altLang="en-US" sz="1200" dirty="0"/>
              <a:t>：山田　由子</a:t>
            </a:r>
          </a:p>
        </p:txBody>
      </p:sp>
      <p:sp>
        <p:nvSpPr>
          <p:cNvPr id="37" name="テキスト ボックス 36">
            <a:extLst>
              <a:ext uri="{FF2B5EF4-FFF2-40B4-BE49-F238E27FC236}">
                <a16:creationId xmlns:a16="http://schemas.microsoft.com/office/drawing/2014/main" id="{748F9713-0875-4E9A-B202-6A774EA82A53}"/>
              </a:ext>
            </a:extLst>
          </p:cNvPr>
          <p:cNvSpPr txBox="1"/>
          <p:nvPr/>
        </p:nvSpPr>
        <p:spPr>
          <a:xfrm>
            <a:off x="9498936" y="2184034"/>
            <a:ext cx="2512343" cy="646331"/>
          </a:xfrm>
          <a:prstGeom prst="rect">
            <a:avLst/>
          </a:prstGeom>
          <a:noFill/>
        </p:spPr>
        <p:txBody>
          <a:bodyPr wrap="square" rtlCol="0">
            <a:spAutoFit/>
          </a:bodyPr>
          <a:lstStyle/>
          <a:p>
            <a:r>
              <a:rPr kumimoji="1" lang="ja-JP" altLang="en-US" b="1" dirty="0"/>
              <a:t>代表取締役　山田聡</a:t>
            </a:r>
            <a:endParaRPr kumimoji="1" lang="en-US" altLang="ja-JP" b="1" dirty="0"/>
          </a:p>
          <a:p>
            <a:r>
              <a:rPr lang="ja-JP" altLang="en-US" b="1" dirty="0"/>
              <a:t>　専務取締役　山田豊</a:t>
            </a:r>
            <a:endParaRPr kumimoji="1" lang="ja-JP" altLang="en-US" b="1" dirty="0"/>
          </a:p>
        </p:txBody>
      </p:sp>
    </p:spTree>
    <p:extLst>
      <p:ext uri="{BB962C8B-B14F-4D97-AF65-F5344CB8AC3E}">
        <p14:creationId xmlns:p14="http://schemas.microsoft.com/office/powerpoint/2010/main" val="2716607572"/>
      </p:ext>
    </p:extLst>
  </p:cSld>
  <p:clrMapOvr>
    <a:masterClrMapping/>
  </p:clrMapOvr>
  <mc:AlternateContent xmlns:mc="http://schemas.openxmlformats.org/markup-compatibility/2006" xmlns:p14="http://schemas.microsoft.com/office/powerpoint/2010/main">
    <mc:Choice Requires="p14">
      <p:transition spd="slow" p14:dur="2000" advTm="49409"/>
    </mc:Choice>
    <mc:Fallback xmlns="">
      <p:transition spd="slow" advTm="4940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CCA3149-8D8F-439E-A74E-3C545271D901}"/>
              </a:ext>
            </a:extLst>
          </p:cNvPr>
          <p:cNvSpPr>
            <a:spLocks noGrp="1"/>
          </p:cNvSpPr>
          <p:nvPr>
            <p:ph type="title"/>
          </p:nvPr>
        </p:nvSpPr>
        <p:spPr>
          <a:xfrm>
            <a:off x="838200" y="88398"/>
            <a:ext cx="10515600" cy="1325563"/>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ja-JP" altLang="en-US" sz="4000" b="1" dirty="0"/>
              <a:t>「堀金を中心に安曇野の在宅介護を支える」ために各事業所ですべきこと</a:t>
            </a:r>
            <a:endParaRPr kumimoji="1" lang="ja-JP" altLang="en-US" sz="4000" b="1" dirty="0"/>
          </a:p>
        </p:txBody>
      </p:sp>
      <p:sp>
        <p:nvSpPr>
          <p:cNvPr id="6" name="円/楕円 24">
            <a:extLst>
              <a:ext uri="{FF2B5EF4-FFF2-40B4-BE49-F238E27FC236}">
                <a16:creationId xmlns:a16="http://schemas.microsoft.com/office/drawing/2014/main" id="{9508BA71-260A-43B3-89DD-89D05E6BDC67}"/>
              </a:ext>
            </a:extLst>
          </p:cNvPr>
          <p:cNvSpPr/>
          <p:nvPr/>
        </p:nvSpPr>
        <p:spPr>
          <a:xfrm>
            <a:off x="125294" y="2266429"/>
            <a:ext cx="5125453" cy="306528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6000" b="1" dirty="0"/>
              <a:t>訪問介護</a:t>
            </a:r>
            <a:endParaRPr lang="en-US" altLang="ja-JP" sz="6000" b="1" dirty="0"/>
          </a:p>
          <a:p>
            <a:pPr algn="ctr"/>
            <a:r>
              <a:rPr lang="en-US" altLang="ja-JP" sz="6000" b="1" dirty="0"/>
              <a:t>ST</a:t>
            </a:r>
            <a:r>
              <a:rPr lang="ja-JP" altLang="en-US" sz="6000" b="1" dirty="0"/>
              <a:t>みどり</a:t>
            </a:r>
            <a:endParaRPr lang="en-US" altLang="ja-JP" sz="6000" b="1" dirty="0"/>
          </a:p>
        </p:txBody>
      </p:sp>
      <p:sp>
        <p:nvSpPr>
          <p:cNvPr id="7" name="テキスト ボックス 6">
            <a:extLst>
              <a:ext uri="{FF2B5EF4-FFF2-40B4-BE49-F238E27FC236}">
                <a16:creationId xmlns:a16="http://schemas.microsoft.com/office/drawing/2014/main" id="{9C220AA7-06C6-46D9-9301-CC8ED1A4184C}"/>
              </a:ext>
            </a:extLst>
          </p:cNvPr>
          <p:cNvSpPr txBox="1"/>
          <p:nvPr/>
        </p:nvSpPr>
        <p:spPr>
          <a:xfrm>
            <a:off x="493296" y="1413961"/>
            <a:ext cx="11020926" cy="1015663"/>
          </a:xfrm>
          <a:prstGeom prst="rect">
            <a:avLst/>
          </a:prstGeom>
          <a:noFill/>
        </p:spPr>
        <p:txBody>
          <a:bodyPr wrap="square" rtlCol="0">
            <a:spAutoFit/>
          </a:bodyPr>
          <a:lstStyle/>
          <a:p>
            <a:r>
              <a:rPr kumimoji="1" lang="ja-JP" altLang="en-US" sz="6000" b="1" dirty="0"/>
              <a:t>訪問介護＝“在宅介護の最前線”</a:t>
            </a:r>
          </a:p>
        </p:txBody>
      </p:sp>
      <p:sp>
        <p:nvSpPr>
          <p:cNvPr id="8" name="四角形: 角を丸くする 7">
            <a:extLst>
              <a:ext uri="{FF2B5EF4-FFF2-40B4-BE49-F238E27FC236}">
                <a16:creationId xmlns:a16="http://schemas.microsoft.com/office/drawing/2014/main" id="{89E713C8-DF55-4298-B548-9EBC5BE17A0A}"/>
              </a:ext>
            </a:extLst>
          </p:cNvPr>
          <p:cNvSpPr/>
          <p:nvPr/>
        </p:nvSpPr>
        <p:spPr>
          <a:xfrm>
            <a:off x="5250747" y="2399659"/>
            <a:ext cx="6852937" cy="1913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利用者＋支え手確保</a:t>
            </a:r>
            <a:endParaRPr lang="en-US" altLang="ja-JP" sz="4800" b="1" dirty="0"/>
          </a:p>
          <a:p>
            <a:pPr algn="ctr"/>
            <a:r>
              <a:rPr lang="ja-JP" altLang="en-US" sz="4800" b="1" dirty="0"/>
              <a:t>＝在宅介護の教育現場</a:t>
            </a:r>
            <a:endParaRPr lang="en-US" altLang="ja-JP" sz="4800" b="1" dirty="0"/>
          </a:p>
        </p:txBody>
      </p:sp>
      <p:sp>
        <p:nvSpPr>
          <p:cNvPr id="10" name="四角形: 角を丸くする 9">
            <a:extLst>
              <a:ext uri="{FF2B5EF4-FFF2-40B4-BE49-F238E27FC236}">
                <a16:creationId xmlns:a16="http://schemas.microsoft.com/office/drawing/2014/main" id="{165F598A-1A7B-49E0-A9D2-447A6DA2549C}"/>
              </a:ext>
            </a:extLst>
          </p:cNvPr>
          <p:cNvSpPr/>
          <p:nvPr/>
        </p:nvSpPr>
        <p:spPr>
          <a:xfrm>
            <a:off x="5265187" y="4458490"/>
            <a:ext cx="6775607" cy="2008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他法人訪問介護と</a:t>
            </a:r>
            <a:endParaRPr lang="en-US" altLang="ja-JP" sz="4800" b="1" dirty="0"/>
          </a:p>
          <a:p>
            <a:pPr algn="ctr"/>
            <a:r>
              <a:rPr lang="ja-JP" altLang="en-US" sz="4800" b="1" dirty="0"/>
              <a:t>連携して共に支えあう</a:t>
            </a:r>
            <a:endParaRPr kumimoji="1" lang="ja-JP" altLang="en-US" sz="4800" b="1" dirty="0"/>
          </a:p>
        </p:txBody>
      </p:sp>
      <p:sp>
        <p:nvSpPr>
          <p:cNvPr id="9" name="四角形: 角を丸くする 8">
            <a:extLst>
              <a:ext uri="{FF2B5EF4-FFF2-40B4-BE49-F238E27FC236}">
                <a16:creationId xmlns:a16="http://schemas.microsoft.com/office/drawing/2014/main" id="{D7CB2880-CEE2-48C1-92F0-8F2945CEFAC1}"/>
              </a:ext>
            </a:extLst>
          </p:cNvPr>
          <p:cNvSpPr/>
          <p:nvPr/>
        </p:nvSpPr>
        <p:spPr>
          <a:xfrm>
            <a:off x="63761" y="5268404"/>
            <a:ext cx="5041134" cy="14594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t>なんでもできる</a:t>
            </a:r>
            <a:endParaRPr lang="en-US" altLang="ja-JP" sz="4000" b="1" dirty="0"/>
          </a:p>
          <a:p>
            <a:pPr algn="ctr"/>
            <a:r>
              <a:rPr lang="ja-JP" altLang="en-US" sz="4000" b="1" dirty="0"/>
              <a:t>有償サービスの創設</a:t>
            </a:r>
            <a:endParaRPr lang="en-US" altLang="ja-JP" sz="4000" b="1" dirty="0"/>
          </a:p>
        </p:txBody>
      </p:sp>
    </p:spTree>
    <p:extLst>
      <p:ext uri="{BB962C8B-B14F-4D97-AF65-F5344CB8AC3E}">
        <p14:creationId xmlns:p14="http://schemas.microsoft.com/office/powerpoint/2010/main" val="486417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CCA3149-8D8F-439E-A74E-3C545271D901}"/>
              </a:ext>
            </a:extLst>
          </p:cNvPr>
          <p:cNvSpPr>
            <a:spLocks noGrp="1"/>
          </p:cNvSpPr>
          <p:nvPr>
            <p:ph type="title"/>
          </p:nvPr>
        </p:nvSpPr>
        <p:spPr>
          <a:xfrm>
            <a:off x="838200" y="88398"/>
            <a:ext cx="10515600" cy="1325563"/>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ja-JP" altLang="en-US" sz="4000" b="1" dirty="0"/>
              <a:t>「堀金を中心に安曇野の在宅介護を支える」ために各事業所ですべきこと</a:t>
            </a:r>
            <a:endParaRPr kumimoji="1" lang="ja-JP" altLang="en-US" sz="4000" b="1" dirty="0"/>
          </a:p>
        </p:txBody>
      </p:sp>
      <p:sp>
        <p:nvSpPr>
          <p:cNvPr id="6" name="円/楕円 24">
            <a:extLst>
              <a:ext uri="{FF2B5EF4-FFF2-40B4-BE49-F238E27FC236}">
                <a16:creationId xmlns:a16="http://schemas.microsoft.com/office/drawing/2014/main" id="{9508BA71-260A-43B3-89DD-89D05E6BDC67}"/>
              </a:ext>
            </a:extLst>
          </p:cNvPr>
          <p:cNvSpPr/>
          <p:nvPr/>
        </p:nvSpPr>
        <p:spPr>
          <a:xfrm>
            <a:off x="0" y="2974569"/>
            <a:ext cx="5125453" cy="3065284"/>
          </a:xfrm>
          <a:prstGeom prst="ellipse">
            <a:avLst/>
          </a:prstGeom>
          <a:solidFill>
            <a:schemeClr val="accent2">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6000" b="1" dirty="0"/>
              <a:t>訪問看護</a:t>
            </a:r>
            <a:endParaRPr lang="en-US" altLang="ja-JP" sz="6000" b="1" dirty="0"/>
          </a:p>
          <a:p>
            <a:pPr algn="ctr"/>
            <a:r>
              <a:rPr lang="en-US" altLang="ja-JP" sz="6000" b="1" dirty="0"/>
              <a:t>ST</a:t>
            </a:r>
            <a:r>
              <a:rPr lang="ja-JP" altLang="en-US" sz="6000" b="1" dirty="0"/>
              <a:t>つばさ</a:t>
            </a:r>
            <a:endParaRPr lang="en-US" altLang="ja-JP" sz="6000" b="1" dirty="0"/>
          </a:p>
        </p:txBody>
      </p:sp>
      <p:sp>
        <p:nvSpPr>
          <p:cNvPr id="7" name="テキスト ボックス 6">
            <a:extLst>
              <a:ext uri="{FF2B5EF4-FFF2-40B4-BE49-F238E27FC236}">
                <a16:creationId xmlns:a16="http://schemas.microsoft.com/office/drawing/2014/main" id="{9C220AA7-06C6-46D9-9301-CC8ED1A4184C}"/>
              </a:ext>
            </a:extLst>
          </p:cNvPr>
          <p:cNvSpPr txBox="1"/>
          <p:nvPr/>
        </p:nvSpPr>
        <p:spPr>
          <a:xfrm>
            <a:off x="493295" y="1413961"/>
            <a:ext cx="11640551" cy="1015663"/>
          </a:xfrm>
          <a:prstGeom prst="rect">
            <a:avLst/>
          </a:prstGeom>
          <a:noFill/>
        </p:spPr>
        <p:txBody>
          <a:bodyPr wrap="square" rtlCol="0">
            <a:spAutoFit/>
          </a:bodyPr>
          <a:lstStyle/>
          <a:p>
            <a:r>
              <a:rPr kumimoji="1" lang="ja-JP" altLang="en-US" sz="6000" b="1" dirty="0"/>
              <a:t>訪問</a:t>
            </a:r>
            <a:r>
              <a:rPr lang="ja-JP" altLang="en-US" sz="6000" b="1" dirty="0"/>
              <a:t>看</a:t>
            </a:r>
            <a:r>
              <a:rPr kumimoji="1" lang="ja-JP" altLang="en-US" sz="6000" b="1" dirty="0"/>
              <a:t>護＝“在宅介護を支える要”</a:t>
            </a:r>
          </a:p>
        </p:txBody>
      </p:sp>
      <p:sp>
        <p:nvSpPr>
          <p:cNvPr id="9" name="四角形: 角を丸くする 8">
            <a:extLst>
              <a:ext uri="{FF2B5EF4-FFF2-40B4-BE49-F238E27FC236}">
                <a16:creationId xmlns:a16="http://schemas.microsoft.com/office/drawing/2014/main" id="{17908079-A51D-47AF-9A18-44DB96066A57}"/>
              </a:ext>
            </a:extLst>
          </p:cNvPr>
          <p:cNvSpPr/>
          <p:nvPr/>
        </p:nvSpPr>
        <p:spPr>
          <a:xfrm>
            <a:off x="5227726" y="2502367"/>
            <a:ext cx="6713623" cy="1505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医療と介護の連携の</a:t>
            </a:r>
            <a:endParaRPr lang="en-US" altLang="ja-JP" sz="4800" b="1" dirty="0"/>
          </a:p>
          <a:p>
            <a:pPr algn="ctr"/>
            <a:r>
              <a:rPr lang="ja-JP" altLang="en-US" sz="4800" b="1" dirty="0"/>
              <a:t>中心的存在＝つなぎ役</a:t>
            </a:r>
          </a:p>
        </p:txBody>
      </p:sp>
      <p:sp>
        <p:nvSpPr>
          <p:cNvPr id="10" name="四角形: 角を丸くする 9">
            <a:extLst>
              <a:ext uri="{FF2B5EF4-FFF2-40B4-BE49-F238E27FC236}">
                <a16:creationId xmlns:a16="http://schemas.microsoft.com/office/drawing/2014/main" id="{165F598A-1A7B-49E0-A9D2-447A6DA2549C}"/>
              </a:ext>
            </a:extLst>
          </p:cNvPr>
          <p:cNvSpPr/>
          <p:nvPr/>
        </p:nvSpPr>
        <p:spPr>
          <a:xfrm>
            <a:off x="4935338" y="4507211"/>
            <a:ext cx="7198507" cy="1822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他法人小多機との</a:t>
            </a:r>
            <a:endParaRPr lang="en-US" altLang="ja-JP" sz="4800" b="1" dirty="0"/>
          </a:p>
          <a:p>
            <a:pPr algn="ctr"/>
            <a:r>
              <a:rPr lang="ja-JP" altLang="en-US" sz="4800" b="1" dirty="0"/>
              <a:t>連携強化＝在宅復帰強化</a:t>
            </a:r>
            <a:endParaRPr kumimoji="1" lang="ja-JP" altLang="en-US" sz="4800" b="1" dirty="0"/>
          </a:p>
        </p:txBody>
      </p:sp>
    </p:spTree>
    <p:extLst>
      <p:ext uri="{BB962C8B-B14F-4D97-AF65-F5344CB8AC3E}">
        <p14:creationId xmlns:p14="http://schemas.microsoft.com/office/powerpoint/2010/main" val="1433288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CCA3149-8D8F-439E-A74E-3C545271D901}"/>
              </a:ext>
            </a:extLst>
          </p:cNvPr>
          <p:cNvSpPr>
            <a:spLocks noGrp="1"/>
          </p:cNvSpPr>
          <p:nvPr>
            <p:ph type="title"/>
          </p:nvPr>
        </p:nvSpPr>
        <p:spPr>
          <a:xfrm>
            <a:off x="838200" y="88398"/>
            <a:ext cx="10515600" cy="1325563"/>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ja-JP" altLang="en-US" sz="4000" b="1" dirty="0"/>
              <a:t>「堀金を中心に安曇野の在宅介護を支える」ために各事業所ですべきこと</a:t>
            </a:r>
            <a:endParaRPr kumimoji="1" lang="ja-JP" altLang="en-US" sz="4000" b="1" dirty="0"/>
          </a:p>
        </p:txBody>
      </p:sp>
      <p:sp>
        <p:nvSpPr>
          <p:cNvPr id="6" name="円/楕円 24">
            <a:extLst>
              <a:ext uri="{FF2B5EF4-FFF2-40B4-BE49-F238E27FC236}">
                <a16:creationId xmlns:a16="http://schemas.microsoft.com/office/drawing/2014/main" id="{9508BA71-260A-43B3-89DD-89D05E6BDC67}"/>
              </a:ext>
            </a:extLst>
          </p:cNvPr>
          <p:cNvSpPr/>
          <p:nvPr/>
        </p:nvSpPr>
        <p:spPr>
          <a:xfrm>
            <a:off x="0" y="2809374"/>
            <a:ext cx="4880837" cy="32304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6000" b="1" dirty="0"/>
              <a:t>居宅介護支援</a:t>
            </a:r>
            <a:endParaRPr lang="en-US" altLang="ja-JP" sz="6000" b="1" dirty="0"/>
          </a:p>
          <a:p>
            <a:pPr algn="ctr"/>
            <a:r>
              <a:rPr lang="ja-JP" altLang="en-US" sz="6000" b="1" dirty="0"/>
              <a:t>こだま</a:t>
            </a:r>
            <a:endParaRPr lang="en-US" altLang="ja-JP" sz="6000" b="1" dirty="0"/>
          </a:p>
        </p:txBody>
      </p:sp>
      <p:sp>
        <p:nvSpPr>
          <p:cNvPr id="7" name="テキスト ボックス 6">
            <a:extLst>
              <a:ext uri="{FF2B5EF4-FFF2-40B4-BE49-F238E27FC236}">
                <a16:creationId xmlns:a16="http://schemas.microsoft.com/office/drawing/2014/main" id="{9C220AA7-06C6-46D9-9301-CC8ED1A4184C}"/>
              </a:ext>
            </a:extLst>
          </p:cNvPr>
          <p:cNvSpPr txBox="1"/>
          <p:nvPr/>
        </p:nvSpPr>
        <p:spPr>
          <a:xfrm>
            <a:off x="312821" y="1509860"/>
            <a:ext cx="11815011" cy="1015663"/>
          </a:xfrm>
          <a:prstGeom prst="rect">
            <a:avLst/>
          </a:prstGeom>
          <a:noFill/>
        </p:spPr>
        <p:txBody>
          <a:bodyPr wrap="square" rtlCol="0">
            <a:spAutoFit/>
          </a:bodyPr>
          <a:lstStyle/>
          <a:p>
            <a:r>
              <a:rPr lang="ja-JP" altLang="en-US" sz="6000" b="1" dirty="0"/>
              <a:t>居宅介護支援</a:t>
            </a:r>
            <a:r>
              <a:rPr kumimoji="1" lang="ja-JP" altLang="en-US" sz="6000" b="1" dirty="0"/>
              <a:t>＝“司令塔＋知恵袋”</a:t>
            </a:r>
          </a:p>
        </p:txBody>
      </p:sp>
      <p:sp>
        <p:nvSpPr>
          <p:cNvPr id="9" name="四角形: 角を丸くする 8">
            <a:extLst>
              <a:ext uri="{FF2B5EF4-FFF2-40B4-BE49-F238E27FC236}">
                <a16:creationId xmlns:a16="http://schemas.microsoft.com/office/drawing/2014/main" id="{17908079-A51D-47AF-9A18-44DB96066A57}"/>
              </a:ext>
            </a:extLst>
          </p:cNvPr>
          <p:cNvSpPr/>
          <p:nvPr/>
        </p:nvSpPr>
        <p:spPr>
          <a:xfrm>
            <a:off x="4347943" y="4603905"/>
            <a:ext cx="7685078" cy="1719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各個人の“得意”を活かす</a:t>
            </a:r>
            <a:endParaRPr lang="en-US" altLang="ja-JP" sz="4800" b="1" dirty="0"/>
          </a:p>
          <a:p>
            <a:pPr algn="ctr"/>
            <a:r>
              <a:rPr lang="ja-JP" altLang="en-US" sz="4800" b="1" dirty="0"/>
              <a:t>＝各人の得意分野を明確化</a:t>
            </a:r>
          </a:p>
        </p:txBody>
      </p:sp>
      <p:sp>
        <p:nvSpPr>
          <p:cNvPr id="8" name="四角形: 角を丸くする 7">
            <a:extLst>
              <a:ext uri="{FF2B5EF4-FFF2-40B4-BE49-F238E27FC236}">
                <a16:creationId xmlns:a16="http://schemas.microsoft.com/office/drawing/2014/main" id="{89E713C8-DF55-4298-B548-9EBC5BE17A0A}"/>
              </a:ext>
            </a:extLst>
          </p:cNvPr>
          <p:cNvSpPr/>
          <p:nvPr/>
        </p:nvSpPr>
        <p:spPr>
          <a:xfrm>
            <a:off x="4299494" y="2404160"/>
            <a:ext cx="7844057" cy="1998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宗明会他事業との連携</a:t>
            </a:r>
            <a:endParaRPr lang="en-US" altLang="ja-JP" sz="4800" b="1" dirty="0"/>
          </a:p>
          <a:p>
            <a:pPr algn="ctr"/>
            <a:r>
              <a:rPr lang="ja-JP" altLang="en-US" sz="4800" b="1" dirty="0"/>
              <a:t>＝必要であれば創出・教育</a:t>
            </a:r>
            <a:endParaRPr lang="en-US" altLang="ja-JP" sz="4800" b="1" dirty="0"/>
          </a:p>
        </p:txBody>
      </p:sp>
    </p:spTree>
    <p:extLst>
      <p:ext uri="{BB962C8B-B14F-4D97-AF65-F5344CB8AC3E}">
        <p14:creationId xmlns:p14="http://schemas.microsoft.com/office/powerpoint/2010/main" val="3667829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CCA3149-8D8F-439E-A74E-3C545271D901}"/>
              </a:ext>
            </a:extLst>
          </p:cNvPr>
          <p:cNvSpPr>
            <a:spLocks noGrp="1"/>
          </p:cNvSpPr>
          <p:nvPr>
            <p:ph type="title"/>
          </p:nvPr>
        </p:nvSpPr>
        <p:spPr>
          <a:xfrm>
            <a:off x="838200" y="88398"/>
            <a:ext cx="10515600" cy="1325563"/>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ja-JP" altLang="en-US" sz="4000" b="1" dirty="0"/>
              <a:t>「堀金を中心に安曇野の在宅介護を支える」ために各事業所ですべきこと</a:t>
            </a:r>
            <a:endParaRPr kumimoji="1" lang="ja-JP" altLang="en-US" sz="4000" b="1" dirty="0"/>
          </a:p>
        </p:txBody>
      </p:sp>
      <p:sp>
        <p:nvSpPr>
          <p:cNvPr id="6" name="円/楕円 24">
            <a:extLst>
              <a:ext uri="{FF2B5EF4-FFF2-40B4-BE49-F238E27FC236}">
                <a16:creationId xmlns:a16="http://schemas.microsoft.com/office/drawing/2014/main" id="{9508BA71-260A-43B3-89DD-89D05E6BDC67}"/>
              </a:ext>
            </a:extLst>
          </p:cNvPr>
          <p:cNvSpPr/>
          <p:nvPr/>
        </p:nvSpPr>
        <p:spPr>
          <a:xfrm>
            <a:off x="48448" y="2974569"/>
            <a:ext cx="5125453" cy="306528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6000" b="1" dirty="0"/>
              <a:t>託児所</a:t>
            </a:r>
            <a:endParaRPr lang="en-US" altLang="ja-JP" sz="6000" b="1" dirty="0"/>
          </a:p>
          <a:p>
            <a:pPr algn="ctr"/>
            <a:r>
              <a:rPr lang="ja-JP" altLang="en-US" sz="6000" b="1" dirty="0"/>
              <a:t>よってき家</a:t>
            </a:r>
            <a:endParaRPr lang="en-US" altLang="ja-JP" sz="6000" b="1" dirty="0"/>
          </a:p>
        </p:txBody>
      </p:sp>
      <p:sp>
        <p:nvSpPr>
          <p:cNvPr id="7" name="テキスト ボックス 6">
            <a:extLst>
              <a:ext uri="{FF2B5EF4-FFF2-40B4-BE49-F238E27FC236}">
                <a16:creationId xmlns:a16="http://schemas.microsoft.com/office/drawing/2014/main" id="{9C220AA7-06C6-46D9-9301-CC8ED1A4184C}"/>
              </a:ext>
            </a:extLst>
          </p:cNvPr>
          <p:cNvSpPr txBox="1"/>
          <p:nvPr/>
        </p:nvSpPr>
        <p:spPr>
          <a:xfrm>
            <a:off x="295296" y="1417368"/>
            <a:ext cx="11240678" cy="1015663"/>
          </a:xfrm>
          <a:prstGeom prst="rect">
            <a:avLst/>
          </a:prstGeom>
          <a:noFill/>
        </p:spPr>
        <p:txBody>
          <a:bodyPr wrap="square" rtlCol="0">
            <a:spAutoFit/>
          </a:bodyPr>
          <a:lstStyle/>
          <a:p>
            <a:r>
              <a:rPr lang="ja-JP" altLang="en-US" sz="6000" b="1" dirty="0"/>
              <a:t>保育</a:t>
            </a:r>
            <a:r>
              <a:rPr kumimoji="1" lang="ja-JP" altLang="en-US" sz="6000" b="1" dirty="0"/>
              <a:t>＝“</a:t>
            </a:r>
            <a:r>
              <a:rPr lang="ja-JP" altLang="en-US" sz="6000" b="1" dirty="0"/>
              <a:t>親子共に地域で支える</a:t>
            </a:r>
            <a:r>
              <a:rPr kumimoji="1" lang="ja-JP" altLang="en-US" sz="6000" b="1" dirty="0"/>
              <a:t>”</a:t>
            </a:r>
          </a:p>
        </p:txBody>
      </p:sp>
      <p:sp>
        <p:nvSpPr>
          <p:cNvPr id="9" name="四角形: 角を丸くする 8">
            <a:extLst>
              <a:ext uri="{FF2B5EF4-FFF2-40B4-BE49-F238E27FC236}">
                <a16:creationId xmlns:a16="http://schemas.microsoft.com/office/drawing/2014/main" id="{17908079-A51D-47AF-9A18-44DB96066A57}"/>
              </a:ext>
            </a:extLst>
          </p:cNvPr>
          <p:cNvSpPr/>
          <p:nvPr/>
        </p:nvSpPr>
        <p:spPr>
          <a:xfrm>
            <a:off x="4531828" y="2423417"/>
            <a:ext cx="7660172" cy="1015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企業主導型保育事業を熟知</a:t>
            </a:r>
          </a:p>
        </p:txBody>
      </p:sp>
      <p:sp>
        <p:nvSpPr>
          <p:cNvPr id="8" name="四角形: 角を丸くする 7">
            <a:extLst>
              <a:ext uri="{FF2B5EF4-FFF2-40B4-BE49-F238E27FC236}">
                <a16:creationId xmlns:a16="http://schemas.microsoft.com/office/drawing/2014/main" id="{89E713C8-DF55-4298-B548-9EBC5BE17A0A}"/>
              </a:ext>
            </a:extLst>
          </p:cNvPr>
          <p:cNvSpPr/>
          <p:nvPr/>
        </p:nvSpPr>
        <p:spPr>
          <a:xfrm>
            <a:off x="5009518" y="3707861"/>
            <a:ext cx="6944294" cy="988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t>独自の保育観の構築</a:t>
            </a:r>
            <a:endParaRPr lang="en-US" altLang="ja-JP" sz="4800" b="1" dirty="0"/>
          </a:p>
        </p:txBody>
      </p:sp>
      <p:sp>
        <p:nvSpPr>
          <p:cNvPr id="10" name="四角形: 角を丸くする 9">
            <a:extLst>
              <a:ext uri="{FF2B5EF4-FFF2-40B4-BE49-F238E27FC236}">
                <a16:creationId xmlns:a16="http://schemas.microsoft.com/office/drawing/2014/main" id="{165F598A-1A7B-49E0-A9D2-447A6DA2549C}"/>
              </a:ext>
            </a:extLst>
          </p:cNvPr>
          <p:cNvSpPr/>
          <p:nvPr/>
        </p:nvSpPr>
        <p:spPr>
          <a:xfrm>
            <a:off x="5242939" y="5000185"/>
            <a:ext cx="6581275" cy="1040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t>地域に広く認知される</a:t>
            </a:r>
          </a:p>
        </p:txBody>
      </p:sp>
    </p:spTree>
    <p:extLst>
      <p:ext uri="{BB962C8B-B14F-4D97-AF65-F5344CB8AC3E}">
        <p14:creationId xmlns:p14="http://schemas.microsoft.com/office/powerpoint/2010/main" val="2171834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22">
            <a:extLst>
              <a:ext uri="{FF2B5EF4-FFF2-40B4-BE49-F238E27FC236}">
                <a16:creationId xmlns:a16="http://schemas.microsoft.com/office/drawing/2014/main" id="{FB9C55EF-96A8-4698-87AE-647E7F3F01CC}"/>
              </a:ext>
            </a:extLst>
          </p:cNvPr>
          <p:cNvSpPr/>
          <p:nvPr/>
        </p:nvSpPr>
        <p:spPr>
          <a:xfrm>
            <a:off x="458947" y="490295"/>
            <a:ext cx="11662869" cy="6024805"/>
          </a:xfrm>
          <a:prstGeom prst="ellipse">
            <a:avLst/>
          </a:prstGeom>
          <a:noFill/>
          <a:ln w="762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円/楕円 23">
            <a:extLst>
              <a:ext uri="{FF2B5EF4-FFF2-40B4-BE49-F238E27FC236}">
                <a16:creationId xmlns:a16="http://schemas.microsoft.com/office/drawing/2014/main" id="{982D5BE9-C27B-40E0-AC4D-BB8BDF511A87}"/>
              </a:ext>
            </a:extLst>
          </p:cNvPr>
          <p:cNvSpPr/>
          <p:nvPr/>
        </p:nvSpPr>
        <p:spPr>
          <a:xfrm>
            <a:off x="3973993" y="2399186"/>
            <a:ext cx="3599886" cy="276806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4000" b="1" dirty="0"/>
              <a:t>小多機</a:t>
            </a:r>
            <a:endParaRPr lang="en-US" altLang="ja-JP" sz="4000" b="1" dirty="0"/>
          </a:p>
          <a:p>
            <a:pPr algn="ctr"/>
            <a:r>
              <a:rPr lang="ja-JP" altLang="en-US" sz="4000" b="1" dirty="0"/>
              <a:t>見岳荘</a:t>
            </a:r>
            <a:endParaRPr lang="en-US" altLang="ja-JP" sz="4000" b="1" dirty="0"/>
          </a:p>
          <a:p>
            <a:pPr algn="ctr"/>
            <a:r>
              <a:rPr lang="en-US" altLang="ja-JP" sz="4000" b="1" dirty="0"/>
              <a:t>~</a:t>
            </a:r>
            <a:r>
              <a:rPr lang="ja-JP" altLang="en-US" sz="4000" b="1" dirty="0"/>
              <a:t>けやき</a:t>
            </a:r>
            <a:r>
              <a:rPr lang="en-US" altLang="ja-JP" sz="4000" b="1" dirty="0"/>
              <a:t>~</a:t>
            </a:r>
          </a:p>
        </p:txBody>
      </p:sp>
      <p:sp>
        <p:nvSpPr>
          <p:cNvPr id="9" name="円/楕円 24">
            <a:extLst>
              <a:ext uri="{FF2B5EF4-FFF2-40B4-BE49-F238E27FC236}">
                <a16:creationId xmlns:a16="http://schemas.microsoft.com/office/drawing/2014/main" id="{FE961E5D-FD63-4913-B5AA-04C56BCD0AE5}"/>
              </a:ext>
            </a:extLst>
          </p:cNvPr>
          <p:cNvSpPr/>
          <p:nvPr/>
        </p:nvSpPr>
        <p:spPr>
          <a:xfrm>
            <a:off x="7588698" y="2316529"/>
            <a:ext cx="4424841" cy="298580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3600" b="1" dirty="0"/>
              <a:t>小多機</a:t>
            </a:r>
            <a:endParaRPr lang="en-US" altLang="ja-JP" sz="3600" b="1" dirty="0"/>
          </a:p>
          <a:p>
            <a:pPr algn="ctr"/>
            <a:r>
              <a:rPr lang="ja-JP" altLang="en-US" sz="3600" b="1" dirty="0"/>
              <a:t>サテライト</a:t>
            </a:r>
            <a:endParaRPr lang="en-US" altLang="ja-JP" sz="3600" b="1" dirty="0"/>
          </a:p>
          <a:p>
            <a:pPr algn="ctr"/>
            <a:r>
              <a:rPr lang="ja-JP" altLang="en-US" sz="3600" b="1" dirty="0"/>
              <a:t>見岳荘</a:t>
            </a:r>
            <a:endParaRPr lang="en-US" altLang="ja-JP" sz="3600" b="1" dirty="0"/>
          </a:p>
          <a:p>
            <a:pPr algn="ctr"/>
            <a:r>
              <a:rPr lang="en-US" altLang="ja-JP" sz="3600" b="1" dirty="0"/>
              <a:t>~</a:t>
            </a:r>
            <a:r>
              <a:rPr lang="ja-JP" altLang="en-US" sz="3600" b="1" dirty="0" err="1"/>
              <a:t>はな</a:t>
            </a:r>
            <a:r>
              <a:rPr lang="ja-JP" altLang="en-US" sz="3600" b="1" dirty="0"/>
              <a:t>みずき</a:t>
            </a:r>
            <a:r>
              <a:rPr lang="en-US" altLang="ja-JP" sz="3600" b="1" dirty="0"/>
              <a:t>~</a:t>
            </a:r>
          </a:p>
        </p:txBody>
      </p:sp>
      <p:sp>
        <p:nvSpPr>
          <p:cNvPr id="10" name="円/楕円 24">
            <a:extLst>
              <a:ext uri="{FF2B5EF4-FFF2-40B4-BE49-F238E27FC236}">
                <a16:creationId xmlns:a16="http://schemas.microsoft.com/office/drawing/2014/main" id="{AB2188C3-785D-45FA-8E1D-60945BB3F8D9}"/>
              </a:ext>
            </a:extLst>
          </p:cNvPr>
          <p:cNvSpPr/>
          <p:nvPr/>
        </p:nvSpPr>
        <p:spPr>
          <a:xfrm>
            <a:off x="415089" y="2555329"/>
            <a:ext cx="3555285" cy="245415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3600" b="1" dirty="0"/>
              <a:t>小多機</a:t>
            </a:r>
            <a:endParaRPr lang="en-US" altLang="ja-JP" sz="3600" b="1" dirty="0"/>
          </a:p>
          <a:p>
            <a:pPr algn="ctr"/>
            <a:r>
              <a:rPr lang="ja-JP" altLang="en-US" sz="3600" b="1" dirty="0"/>
              <a:t>サテライト</a:t>
            </a:r>
            <a:endParaRPr lang="en-US" altLang="ja-JP" sz="3600" b="1" dirty="0"/>
          </a:p>
          <a:p>
            <a:pPr algn="ctr"/>
            <a:r>
              <a:rPr lang="ja-JP" altLang="en-US" sz="3600" b="1" dirty="0"/>
              <a:t>見岳荘</a:t>
            </a:r>
            <a:endParaRPr lang="en-US" altLang="ja-JP" sz="3600" b="1" dirty="0"/>
          </a:p>
          <a:p>
            <a:pPr algn="ctr"/>
            <a:r>
              <a:rPr lang="en-US" altLang="ja-JP" sz="3600" b="1" dirty="0"/>
              <a:t>~</a:t>
            </a:r>
            <a:r>
              <a:rPr lang="ja-JP" altLang="en-US" sz="3600" b="1" dirty="0"/>
              <a:t>竹庵</a:t>
            </a:r>
            <a:r>
              <a:rPr lang="en-US" altLang="ja-JP" sz="3600" b="1" dirty="0"/>
              <a:t>~</a:t>
            </a:r>
          </a:p>
        </p:txBody>
      </p:sp>
      <p:sp>
        <p:nvSpPr>
          <p:cNvPr id="11" name="四角形: 角を丸くする 10">
            <a:extLst>
              <a:ext uri="{FF2B5EF4-FFF2-40B4-BE49-F238E27FC236}">
                <a16:creationId xmlns:a16="http://schemas.microsoft.com/office/drawing/2014/main" id="{733AA884-5038-4F44-A686-455B60E8A9AC}"/>
              </a:ext>
            </a:extLst>
          </p:cNvPr>
          <p:cNvSpPr/>
          <p:nvPr/>
        </p:nvSpPr>
        <p:spPr>
          <a:xfrm>
            <a:off x="90237" y="5165628"/>
            <a:ext cx="12101763" cy="164531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小多機</a:t>
            </a:r>
            <a:r>
              <a:rPr lang="ja-JP" altLang="en-US" sz="3600" b="1" dirty="0"/>
              <a:t>地域連動ケアシステム</a:t>
            </a:r>
            <a:r>
              <a:rPr kumimoji="1" lang="ja-JP" altLang="en-US" sz="3600" b="1" dirty="0"/>
              <a:t>は、宗明会全体の持てる力</a:t>
            </a:r>
            <a:endParaRPr kumimoji="1" lang="en-US" altLang="ja-JP" sz="3600" b="1" dirty="0"/>
          </a:p>
          <a:p>
            <a:pPr algn="ctr"/>
            <a:r>
              <a:rPr kumimoji="1" lang="ja-JP" altLang="en-US" sz="3600" b="1" dirty="0"/>
              <a:t>機能を最大限に生かし</a:t>
            </a:r>
            <a:endParaRPr kumimoji="1" lang="en-US" altLang="ja-JP" sz="3600" b="1" dirty="0"/>
          </a:p>
          <a:p>
            <a:pPr algn="ctr"/>
            <a:r>
              <a:rPr kumimoji="1" lang="ja-JP" altLang="en-US" sz="3600" b="1" dirty="0"/>
              <a:t>地域の他事業所と連携して在宅介護を面で支える</a:t>
            </a:r>
          </a:p>
        </p:txBody>
      </p:sp>
      <p:sp>
        <p:nvSpPr>
          <p:cNvPr id="12" name="タイトル 4">
            <a:extLst>
              <a:ext uri="{FF2B5EF4-FFF2-40B4-BE49-F238E27FC236}">
                <a16:creationId xmlns:a16="http://schemas.microsoft.com/office/drawing/2014/main" id="{368F1201-DD88-49C8-A69C-C20509115391}"/>
              </a:ext>
            </a:extLst>
          </p:cNvPr>
          <p:cNvSpPr txBox="1">
            <a:spLocks/>
          </p:cNvSpPr>
          <p:nvPr/>
        </p:nvSpPr>
        <p:spPr>
          <a:xfrm>
            <a:off x="645774" y="152879"/>
            <a:ext cx="10515600" cy="1325563"/>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4000" b="1" dirty="0"/>
              <a:t>「安曇野の在宅介護を支える」ために</a:t>
            </a:r>
            <a:endParaRPr lang="en-US" altLang="ja-JP" sz="4000" b="1" dirty="0"/>
          </a:p>
          <a:p>
            <a:r>
              <a:rPr lang="ja-JP" altLang="en-US" sz="4000" b="1" dirty="0"/>
              <a:t>各事業所ですべきこと</a:t>
            </a:r>
          </a:p>
        </p:txBody>
      </p:sp>
      <p:sp>
        <p:nvSpPr>
          <p:cNvPr id="13" name="テキスト ボックス 12">
            <a:extLst>
              <a:ext uri="{FF2B5EF4-FFF2-40B4-BE49-F238E27FC236}">
                <a16:creationId xmlns:a16="http://schemas.microsoft.com/office/drawing/2014/main" id="{E8B6F89A-A222-45CB-A85D-02638AE53ACC}"/>
              </a:ext>
            </a:extLst>
          </p:cNvPr>
          <p:cNvSpPr txBox="1"/>
          <p:nvPr/>
        </p:nvSpPr>
        <p:spPr>
          <a:xfrm>
            <a:off x="-77695" y="1520178"/>
            <a:ext cx="12446152" cy="1015663"/>
          </a:xfrm>
          <a:prstGeom prst="rect">
            <a:avLst/>
          </a:prstGeom>
          <a:noFill/>
        </p:spPr>
        <p:txBody>
          <a:bodyPr wrap="square" rtlCol="0">
            <a:spAutoFit/>
          </a:bodyPr>
          <a:lstStyle/>
          <a:p>
            <a:r>
              <a:rPr kumimoji="1" lang="ja-JP" altLang="en-US" sz="6000" b="1" dirty="0"/>
              <a:t>小</a:t>
            </a:r>
            <a:r>
              <a:rPr lang="ja-JP" altLang="en-US" sz="6000" b="1" dirty="0"/>
              <a:t>多機</a:t>
            </a:r>
            <a:r>
              <a:rPr kumimoji="1" lang="ja-JP" altLang="en-US" sz="6000" b="1" dirty="0"/>
              <a:t>＝“</a:t>
            </a:r>
            <a:r>
              <a:rPr lang="ja-JP" altLang="en-US" sz="6000" b="1" dirty="0"/>
              <a:t>連動ケアシステムの構築</a:t>
            </a:r>
            <a:r>
              <a:rPr kumimoji="1" lang="ja-JP" altLang="en-US" sz="6000" b="1" dirty="0"/>
              <a:t>”</a:t>
            </a:r>
          </a:p>
        </p:txBody>
      </p:sp>
      <p:pic>
        <p:nvPicPr>
          <p:cNvPr id="2" name="図 1">
            <a:extLst>
              <a:ext uri="{FF2B5EF4-FFF2-40B4-BE49-F238E27FC236}">
                <a16:creationId xmlns:a16="http://schemas.microsoft.com/office/drawing/2014/main" id="{A45BE921-1B12-47C2-8F4A-55A12993DBBE}"/>
              </a:ext>
            </a:extLst>
          </p:cNvPr>
          <p:cNvPicPr>
            <a:picLocks noChangeAspect="1"/>
          </p:cNvPicPr>
          <p:nvPr/>
        </p:nvPicPr>
        <p:blipFill>
          <a:blip r:embed="rId3"/>
          <a:stretch>
            <a:fillRect/>
          </a:stretch>
        </p:blipFill>
        <p:spPr>
          <a:xfrm>
            <a:off x="6619530" y="2256269"/>
            <a:ext cx="2300644" cy="1377107"/>
          </a:xfrm>
          <a:prstGeom prst="rect">
            <a:avLst/>
          </a:prstGeom>
        </p:spPr>
      </p:pic>
      <p:pic>
        <p:nvPicPr>
          <p:cNvPr id="3" name="図 2">
            <a:extLst>
              <a:ext uri="{FF2B5EF4-FFF2-40B4-BE49-F238E27FC236}">
                <a16:creationId xmlns:a16="http://schemas.microsoft.com/office/drawing/2014/main" id="{80785F4D-73C1-4AA6-9CF3-3952902514A3}"/>
              </a:ext>
            </a:extLst>
          </p:cNvPr>
          <p:cNvPicPr>
            <a:picLocks noChangeAspect="1"/>
          </p:cNvPicPr>
          <p:nvPr/>
        </p:nvPicPr>
        <p:blipFill rotWithShape="1">
          <a:blip r:embed="rId4"/>
          <a:srcRect r="16714" b="77831"/>
          <a:stretch/>
        </p:blipFill>
        <p:spPr>
          <a:xfrm>
            <a:off x="2943341" y="2356396"/>
            <a:ext cx="3431708" cy="516861"/>
          </a:xfrm>
          <a:prstGeom prst="rect">
            <a:avLst/>
          </a:prstGeom>
        </p:spPr>
      </p:pic>
    </p:spTree>
    <p:extLst>
      <p:ext uri="{BB962C8B-B14F-4D97-AF65-F5344CB8AC3E}">
        <p14:creationId xmlns:p14="http://schemas.microsoft.com/office/powerpoint/2010/main" val="118143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円/楕円 22">
            <a:extLst>
              <a:ext uri="{FF2B5EF4-FFF2-40B4-BE49-F238E27FC236}">
                <a16:creationId xmlns:a16="http://schemas.microsoft.com/office/drawing/2014/main" id="{3307C7B2-269F-4AF9-A312-2D60F02C2553}"/>
              </a:ext>
            </a:extLst>
          </p:cNvPr>
          <p:cNvSpPr/>
          <p:nvPr/>
        </p:nvSpPr>
        <p:spPr>
          <a:xfrm>
            <a:off x="2094134" y="3085582"/>
            <a:ext cx="6771354" cy="3385542"/>
          </a:xfrm>
          <a:prstGeom prst="ellipse">
            <a:avLst/>
          </a:prstGeom>
          <a:noFill/>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3" name="サブタイトル 2"/>
          <p:cNvSpPr>
            <a:spLocks noGrp="1"/>
          </p:cNvSpPr>
          <p:nvPr>
            <p:ph type="subTitle" idx="1"/>
          </p:nvPr>
        </p:nvSpPr>
        <p:spPr>
          <a:xfrm>
            <a:off x="126315" y="22079"/>
            <a:ext cx="6466963" cy="443751"/>
          </a:xfrm>
        </p:spPr>
        <p:txBody>
          <a:bodyPr>
            <a:noAutofit/>
          </a:bodyPr>
          <a:lstStyle/>
          <a:p>
            <a:r>
              <a:rPr kumimoji="1" lang="ja-JP" altLang="en-US" sz="4800" b="1" dirty="0"/>
              <a:t>宗明会各組織</a:t>
            </a:r>
            <a:r>
              <a:rPr lang="ja-JP" altLang="en-US" sz="4800" b="1" dirty="0"/>
              <a:t>と</a:t>
            </a:r>
            <a:r>
              <a:rPr kumimoji="1" lang="ja-JP" altLang="en-US" sz="4800" b="1" dirty="0"/>
              <a:t>役割</a:t>
            </a:r>
          </a:p>
        </p:txBody>
      </p:sp>
      <p:sp>
        <p:nvSpPr>
          <p:cNvPr id="21" name="円/楕円 20"/>
          <p:cNvSpPr/>
          <p:nvPr/>
        </p:nvSpPr>
        <p:spPr>
          <a:xfrm>
            <a:off x="6361249" y="3017208"/>
            <a:ext cx="1659446" cy="8739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solidFill>
                  <a:schemeClr val="bg1"/>
                </a:solidFill>
              </a:rPr>
              <a:t>訪問看護</a:t>
            </a:r>
            <a:r>
              <a:rPr lang="en-US" altLang="ja-JP" sz="1600" b="1" dirty="0">
                <a:solidFill>
                  <a:schemeClr val="bg1"/>
                </a:solidFill>
              </a:rPr>
              <a:t>ST</a:t>
            </a:r>
            <a:r>
              <a:rPr lang="ja-JP" altLang="en-US" sz="1600" b="1" dirty="0">
                <a:solidFill>
                  <a:schemeClr val="bg1"/>
                </a:solidFill>
              </a:rPr>
              <a:t>つばさ</a:t>
            </a:r>
            <a:endParaRPr lang="en-US" altLang="ja-JP" sz="1600" b="1" dirty="0">
              <a:solidFill>
                <a:schemeClr val="bg1"/>
              </a:solidFill>
            </a:endParaRPr>
          </a:p>
        </p:txBody>
      </p:sp>
      <p:sp>
        <p:nvSpPr>
          <p:cNvPr id="24" name="円/楕円 23"/>
          <p:cNvSpPr/>
          <p:nvPr/>
        </p:nvSpPr>
        <p:spPr>
          <a:xfrm>
            <a:off x="3922554" y="4328166"/>
            <a:ext cx="1844560" cy="138707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a:t>けやき</a:t>
            </a:r>
            <a:r>
              <a:rPr lang="en-US" altLang="ja-JP" sz="1400" b="1" dirty="0"/>
              <a:t>~</a:t>
            </a:r>
          </a:p>
        </p:txBody>
      </p:sp>
      <p:sp>
        <p:nvSpPr>
          <p:cNvPr id="25" name="円/楕円 24"/>
          <p:cNvSpPr/>
          <p:nvPr/>
        </p:nvSpPr>
        <p:spPr>
          <a:xfrm>
            <a:off x="2305949" y="3334590"/>
            <a:ext cx="1846622" cy="80228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居宅介護支援事業所こだま</a:t>
            </a:r>
            <a:endParaRPr lang="en-US" altLang="ja-JP" sz="1400" b="1" dirty="0"/>
          </a:p>
        </p:txBody>
      </p:sp>
      <p:sp>
        <p:nvSpPr>
          <p:cNvPr id="27" name="円/楕円 26"/>
          <p:cNvSpPr/>
          <p:nvPr/>
        </p:nvSpPr>
        <p:spPr>
          <a:xfrm>
            <a:off x="4475624" y="3701956"/>
            <a:ext cx="1414293"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住宅型</a:t>
            </a:r>
            <a:endParaRPr lang="en-US" altLang="ja-JP" sz="1200" b="1" dirty="0">
              <a:solidFill>
                <a:schemeClr val="bg1"/>
              </a:solidFill>
            </a:endParaRPr>
          </a:p>
          <a:p>
            <a:pPr algn="ctr"/>
            <a:r>
              <a:rPr lang="ja-JP" altLang="en-US" sz="1200" b="1" dirty="0">
                <a:solidFill>
                  <a:schemeClr val="bg1"/>
                </a:solidFill>
              </a:rPr>
              <a:t>有料老人ホーム</a:t>
            </a:r>
            <a:endParaRPr lang="en-US" altLang="ja-JP" sz="1200" b="1" dirty="0">
              <a:solidFill>
                <a:schemeClr val="bg1"/>
              </a:solidFill>
            </a:endParaRPr>
          </a:p>
          <a:p>
            <a:pPr algn="ctr"/>
            <a:r>
              <a:rPr lang="ja-JP" altLang="en-US" sz="1200" b="1" dirty="0">
                <a:solidFill>
                  <a:schemeClr val="bg1"/>
                </a:solidFill>
              </a:rPr>
              <a:t>見岳荘</a:t>
            </a:r>
            <a:endParaRPr lang="en-US" altLang="ja-JP" sz="1200" b="1" dirty="0">
              <a:solidFill>
                <a:schemeClr val="bg1"/>
              </a:solidFill>
            </a:endParaRPr>
          </a:p>
        </p:txBody>
      </p:sp>
      <p:cxnSp>
        <p:nvCxnSpPr>
          <p:cNvPr id="31" name="直線矢印コネクタ 30"/>
          <p:cNvCxnSpPr>
            <a:cxnSpLocks/>
          </p:cNvCxnSpPr>
          <p:nvPr/>
        </p:nvCxnSpPr>
        <p:spPr>
          <a:xfrm flipV="1">
            <a:off x="7666647" y="1771286"/>
            <a:ext cx="0" cy="5050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a:cxnSpLocks/>
          </p:cNvCxnSpPr>
          <p:nvPr/>
        </p:nvCxnSpPr>
        <p:spPr>
          <a:xfrm flipH="1">
            <a:off x="5638618" y="2679431"/>
            <a:ext cx="1152000" cy="1388941"/>
          </a:xfrm>
          <a:prstGeom prst="straightConnector1">
            <a:avLst/>
          </a:prstGeom>
          <a:ln w="15875">
            <a:tailEnd type="triangle"/>
          </a:ln>
        </p:spPr>
        <p:style>
          <a:lnRef idx="1">
            <a:schemeClr val="accent2"/>
          </a:lnRef>
          <a:fillRef idx="0">
            <a:schemeClr val="accent2"/>
          </a:fillRef>
          <a:effectRef idx="0">
            <a:schemeClr val="accent2"/>
          </a:effectRef>
          <a:fontRef idx="minor">
            <a:schemeClr val="tx1"/>
          </a:fontRef>
        </p:style>
      </p:cxnSp>
      <p:cxnSp>
        <p:nvCxnSpPr>
          <p:cNvPr id="40" name="直線矢印コネクタ 39"/>
          <p:cNvCxnSpPr>
            <a:cxnSpLocks/>
            <a:stCxn id="23" idx="4"/>
            <a:endCxn id="21" idx="7"/>
          </p:cNvCxnSpPr>
          <p:nvPr/>
        </p:nvCxnSpPr>
        <p:spPr>
          <a:xfrm flipH="1">
            <a:off x="7777675" y="2922926"/>
            <a:ext cx="57118" cy="222265"/>
          </a:xfrm>
          <a:prstGeom prst="straightConnector1">
            <a:avLst/>
          </a:prstGeom>
          <a:ln w="15875">
            <a:tailEnd type="triangle"/>
          </a:ln>
        </p:spPr>
        <p:style>
          <a:lnRef idx="1">
            <a:schemeClr val="accent2"/>
          </a:lnRef>
          <a:fillRef idx="0">
            <a:schemeClr val="accent2"/>
          </a:fillRef>
          <a:effectRef idx="0">
            <a:schemeClr val="accent2"/>
          </a:effectRef>
          <a:fontRef idx="minor">
            <a:schemeClr val="tx1"/>
          </a:fontRef>
        </p:style>
      </p:cxnSp>
      <p:sp>
        <p:nvSpPr>
          <p:cNvPr id="38" name="円/楕円 37"/>
          <p:cNvSpPr/>
          <p:nvPr/>
        </p:nvSpPr>
        <p:spPr>
          <a:xfrm>
            <a:off x="9693676" y="5266141"/>
            <a:ext cx="1751067" cy="858317"/>
          </a:xfrm>
          <a:prstGeom prst="ellipse">
            <a:avLst/>
          </a:prstGeom>
          <a:solidFill>
            <a:srgbClr val="FF5050"/>
          </a:solidFill>
          <a:effectLst>
            <a:softEdge rad="31750"/>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bg1"/>
                </a:solidFill>
              </a:rPr>
              <a:t>託児所</a:t>
            </a:r>
            <a:endParaRPr lang="en-US" altLang="ja-JP" sz="1600" b="1" dirty="0">
              <a:solidFill>
                <a:schemeClr val="bg1"/>
              </a:solidFill>
            </a:endParaRPr>
          </a:p>
          <a:p>
            <a:pPr algn="ctr"/>
            <a:r>
              <a:rPr lang="ja-JP" altLang="en-US" sz="1600" b="1" dirty="0">
                <a:solidFill>
                  <a:schemeClr val="bg1"/>
                </a:solidFill>
              </a:rPr>
              <a:t>よってき家</a:t>
            </a:r>
            <a:endParaRPr lang="en-US" altLang="ja-JP" sz="1600" b="1" dirty="0">
              <a:solidFill>
                <a:schemeClr val="bg1"/>
              </a:solidFill>
            </a:endParaRPr>
          </a:p>
        </p:txBody>
      </p:sp>
      <p:grpSp>
        <p:nvGrpSpPr>
          <p:cNvPr id="22" name="グループ化 21"/>
          <p:cNvGrpSpPr/>
          <p:nvPr/>
        </p:nvGrpSpPr>
        <p:grpSpPr>
          <a:xfrm>
            <a:off x="6465993" y="1740805"/>
            <a:ext cx="2650151" cy="1182121"/>
            <a:chOff x="5893051" y="464639"/>
            <a:chExt cx="2447402" cy="1436824"/>
          </a:xfrm>
        </p:grpSpPr>
        <p:sp>
          <p:nvSpPr>
            <p:cNvPr id="23" name="円/楕円 22"/>
            <p:cNvSpPr/>
            <p:nvPr/>
          </p:nvSpPr>
          <p:spPr>
            <a:xfrm>
              <a:off x="5973809" y="539383"/>
              <a:ext cx="2366644" cy="136208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角丸四角形 12"/>
            <p:cNvSpPr/>
            <p:nvPr/>
          </p:nvSpPr>
          <p:spPr>
            <a:xfrm>
              <a:off x="5893051" y="464639"/>
              <a:ext cx="2366644" cy="3448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b="1" dirty="0">
                  <a:solidFill>
                    <a:schemeClr val="bg1"/>
                  </a:solidFill>
                </a:rPr>
                <a:t>宗明会ナースセンター</a:t>
              </a:r>
              <a:endParaRPr lang="en-US" altLang="ja-JP" sz="1000" b="1" dirty="0">
                <a:solidFill>
                  <a:schemeClr val="bg1"/>
                </a:solidFill>
              </a:endParaRPr>
            </a:p>
          </p:txBody>
        </p:sp>
        <p:sp>
          <p:nvSpPr>
            <p:cNvPr id="14" name="円/楕円 13"/>
            <p:cNvSpPr/>
            <p:nvPr/>
          </p:nvSpPr>
          <p:spPr>
            <a:xfrm>
              <a:off x="6083046" y="843377"/>
              <a:ext cx="1030734" cy="6528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200" b="1" dirty="0">
                  <a:solidFill>
                    <a:schemeClr val="bg1"/>
                  </a:solidFill>
                </a:rPr>
                <a:t>ナース</a:t>
              </a:r>
              <a:endParaRPr kumimoji="1" lang="ja-JP" altLang="en-US" sz="1200" b="1" dirty="0">
                <a:solidFill>
                  <a:schemeClr val="bg1"/>
                </a:solidFill>
              </a:endParaRPr>
            </a:p>
          </p:txBody>
        </p:sp>
        <p:sp>
          <p:nvSpPr>
            <p:cNvPr id="15" name="円/楕円 14"/>
            <p:cNvSpPr/>
            <p:nvPr/>
          </p:nvSpPr>
          <p:spPr>
            <a:xfrm>
              <a:off x="7014077" y="890916"/>
              <a:ext cx="1049666" cy="59260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400" b="1" dirty="0">
                  <a:solidFill>
                    <a:schemeClr val="bg1"/>
                  </a:solidFill>
                </a:rPr>
                <a:t>セラピスト</a:t>
              </a:r>
              <a:endParaRPr kumimoji="1" lang="ja-JP" altLang="en-US" sz="1400" b="1" dirty="0">
                <a:solidFill>
                  <a:schemeClr val="bg1"/>
                </a:solidFill>
              </a:endParaRPr>
            </a:p>
          </p:txBody>
        </p:sp>
      </p:grpSp>
      <p:sp>
        <p:nvSpPr>
          <p:cNvPr id="7" name="角丸四角形 6"/>
          <p:cNvSpPr/>
          <p:nvPr/>
        </p:nvSpPr>
        <p:spPr>
          <a:xfrm>
            <a:off x="433199" y="2191165"/>
            <a:ext cx="1473805" cy="57118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総務部</a:t>
            </a:r>
            <a:endParaRPr kumimoji="1" lang="ja-JP" altLang="en-US" b="1" dirty="0"/>
          </a:p>
        </p:txBody>
      </p:sp>
      <p:sp>
        <p:nvSpPr>
          <p:cNvPr id="11" name="四角形: 角を丸くする 10"/>
          <p:cNvSpPr/>
          <p:nvPr/>
        </p:nvSpPr>
        <p:spPr>
          <a:xfrm>
            <a:off x="174725" y="705122"/>
            <a:ext cx="11844821" cy="5868398"/>
          </a:xfrm>
          <a:prstGeom prst="round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角丸四角形 6"/>
          <p:cNvSpPr/>
          <p:nvPr/>
        </p:nvSpPr>
        <p:spPr>
          <a:xfrm>
            <a:off x="338038" y="640493"/>
            <a:ext cx="2808768" cy="58659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800" dirty="0">
                <a:latin typeface="HGS行書体" panose="03000600000000000000" pitchFamily="66" charset="-128"/>
                <a:ea typeface="HGS行書体" panose="03000600000000000000" pitchFamily="66" charset="-128"/>
              </a:rPr>
              <a:t>有限会社宗明会</a:t>
            </a:r>
          </a:p>
        </p:txBody>
      </p:sp>
      <p:sp>
        <p:nvSpPr>
          <p:cNvPr id="5" name="角丸四角形 4"/>
          <p:cNvSpPr/>
          <p:nvPr/>
        </p:nvSpPr>
        <p:spPr>
          <a:xfrm>
            <a:off x="433200" y="1393562"/>
            <a:ext cx="1473805" cy="5351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t>経営企画室</a:t>
            </a:r>
          </a:p>
        </p:txBody>
      </p:sp>
      <p:sp>
        <p:nvSpPr>
          <p:cNvPr id="45" name="円/楕円 24"/>
          <p:cNvSpPr/>
          <p:nvPr/>
        </p:nvSpPr>
        <p:spPr>
          <a:xfrm>
            <a:off x="4440815" y="2679431"/>
            <a:ext cx="1740544" cy="87392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600" b="1" dirty="0"/>
              <a:t>訪問介護</a:t>
            </a:r>
            <a:endParaRPr lang="en-US" altLang="ja-JP" sz="1600" b="1" dirty="0"/>
          </a:p>
          <a:p>
            <a:pPr algn="ctr"/>
            <a:r>
              <a:rPr lang="en-US" altLang="ja-JP" sz="1600" b="1" dirty="0"/>
              <a:t>ST</a:t>
            </a:r>
            <a:r>
              <a:rPr lang="ja-JP" altLang="en-US" sz="1600" b="1" dirty="0"/>
              <a:t>みどり</a:t>
            </a:r>
            <a:endParaRPr lang="en-US" altLang="ja-JP" sz="1400" b="1" dirty="0"/>
          </a:p>
        </p:txBody>
      </p:sp>
      <p:sp>
        <p:nvSpPr>
          <p:cNvPr id="48" name="円/楕円 24"/>
          <p:cNvSpPr/>
          <p:nvPr/>
        </p:nvSpPr>
        <p:spPr>
          <a:xfrm>
            <a:off x="7092919" y="4496682"/>
            <a:ext cx="1889855"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err="1"/>
              <a:t>はな</a:t>
            </a:r>
            <a:r>
              <a:rPr lang="ja-JP" altLang="en-US" sz="1400" b="1" dirty="0"/>
              <a:t>みずき</a:t>
            </a:r>
            <a:r>
              <a:rPr lang="en-US" altLang="ja-JP" sz="1400" b="1" dirty="0"/>
              <a:t>~</a:t>
            </a:r>
          </a:p>
        </p:txBody>
      </p:sp>
      <p:sp>
        <p:nvSpPr>
          <p:cNvPr id="42" name="テキスト ボックス 41"/>
          <p:cNvSpPr txBox="1"/>
          <p:nvPr/>
        </p:nvSpPr>
        <p:spPr>
          <a:xfrm>
            <a:off x="281135" y="2822434"/>
            <a:ext cx="2140607" cy="1107996"/>
          </a:xfrm>
          <a:prstGeom prst="rect">
            <a:avLst/>
          </a:prstGeom>
          <a:noFill/>
        </p:spPr>
        <p:txBody>
          <a:bodyPr wrap="square" rtlCol="0">
            <a:spAutoFit/>
          </a:bodyPr>
          <a:lstStyle/>
          <a:p>
            <a:r>
              <a:rPr lang="ja-JP" altLang="en-US" sz="1200" b="1" dirty="0"/>
              <a:t>総務部役割</a:t>
            </a:r>
            <a:r>
              <a:rPr lang="ja-JP" altLang="en-US" sz="1200" dirty="0"/>
              <a:t>：</a:t>
            </a:r>
            <a:endParaRPr lang="en-US" altLang="ja-JP" sz="1200" dirty="0"/>
          </a:p>
          <a:p>
            <a:r>
              <a:rPr lang="ja-JP" altLang="en-US" sz="1050" dirty="0"/>
              <a:t>人事・総務・経理等　</a:t>
            </a:r>
            <a:endParaRPr lang="en-US" altLang="ja-JP" sz="1050" dirty="0"/>
          </a:p>
          <a:p>
            <a:r>
              <a:rPr lang="ja-JP" altLang="en-US" sz="1050" dirty="0"/>
              <a:t>宗明会の各事業所の間接的な</a:t>
            </a:r>
            <a:endParaRPr lang="en-US" altLang="ja-JP" sz="1050" dirty="0"/>
          </a:p>
          <a:p>
            <a:r>
              <a:rPr lang="ja-JP" altLang="en-US" sz="1050" dirty="0"/>
              <a:t>事務を集約し、効率的に行う</a:t>
            </a:r>
            <a:endParaRPr lang="en-US" altLang="ja-JP" sz="1050" dirty="0"/>
          </a:p>
          <a:p>
            <a:r>
              <a:rPr lang="ja-JP" altLang="en-US" sz="1050" dirty="0"/>
              <a:t>又は効率的に行えるように</a:t>
            </a:r>
            <a:endParaRPr lang="en-US" altLang="ja-JP" sz="1050" dirty="0"/>
          </a:p>
          <a:p>
            <a:r>
              <a:rPr lang="ja-JP" altLang="en-US" sz="1050" dirty="0"/>
              <a:t>サポートする</a:t>
            </a:r>
            <a:endParaRPr kumimoji="1" lang="ja-JP" altLang="en-US" sz="1200" dirty="0"/>
          </a:p>
        </p:txBody>
      </p:sp>
      <p:sp>
        <p:nvSpPr>
          <p:cNvPr id="43" name="テキスト ボックス 42"/>
          <p:cNvSpPr txBox="1"/>
          <p:nvPr/>
        </p:nvSpPr>
        <p:spPr>
          <a:xfrm>
            <a:off x="1736015" y="1251363"/>
            <a:ext cx="3828047" cy="784830"/>
          </a:xfrm>
          <a:prstGeom prst="rect">
            <a:avLst/>
          </a:prstGeom>
          <a:noFill/>
        </p:spPr>
        <p:txBody>
          <a:bodyPr wrap="square" rtlCol="0">
            <a:spAutoFit/>
          </a:bodyPr>
          <a:lstStyle/>
          <a:p>
            <a:r>
              <a:rPr lang="ja-JP" altLang="en-US" sz="1200" b="1" dirty="0"/>
              <a:t>経営企画室役割</a:t>
            </a:r>
            <a:r>
              <a:rPr lang="ja-JP" altLang="en-US" sz="1200" dirty="0"/>
              <a:t>：</a:t>
            </a:r>
            <a:endParaRPr lang="en-US" altLang="ja-JP" sz="1200" dirty="0"/>
          </a:p>
          <a:p>
            <a:r>
              <a:rPr lang="ja-JP" altLang="en-US" sz="1050" dirty="0"/>
              <a:t>　経営の重要課題を討議・解決する</a:t>
            </a:r>
            <a:endParaRPr lang="en-US" altLang="ja-JP" sz="1050" dirty="0"/>
          </a:p>
          <a:p>
            <a:r>
              <a:rPr lang="ja-JP" altLang="en-US" sz="1050" dirty="0"/>
              <a:t>　経営分析を行い、経営計画立案し実行する</a:t>
            </a:r>
            <a:endParaRPr lang="en-US" altLang="ja-JP" sz="1050" dirty="0"/>
          </a:p>
          <a:p>
            <a:r>
              <a:rPr lang="ja-JP" altLang="en-US" sz="1050" dirty="0"/>
              <a:t>　また各事業を遂行するためのコンプライアンスの管理部門</a:t>
            </a:r>
            <a:r>
              <a:rPr lang="ja-JP" altLang="en-US" sz="1200" u="sng" dirty="0"/>
              <a:t>　</a:t>
            </a:r>
            <a:endParaRPr kumimoji="1" lang="ja-JP" altLang="en-US" sz="1200" u="sng" dirty="0"/>
          </a:p>
        </p:txBody>
      </p:sp>
      <p:sp>
        <p:nvSpPr>
          <p:cNvPr id="44" name="テキスト ボックス 43"/>
          <p:cNvSpPr txBox="1"/>
          <p:nvPr/>
        </p:nvSpPr>
        <p:spPr>
          <a:xfrm>
            <a:off x="6951793" y="3689311"/>
            <a:ext cx="2833258" cy="607859"/>
          </a:xfrm>
          <a:prstGeom prst="rect">
            <a:avLst/>
          </a:prstGeom>
          <a:noFill/>
        </p:spPr>
        <p:txBody>
          <a:bodyPr wrap="square" rtlCol="0">
            <a:spAutoFit/>
          </a:bodyPr>
          <a:lstStyle/>
          <a:p>
            <a:r>
              <a:rPr lang="ja-JP" altLang="en-US" sz="1200" b="1" dirty="0"/>
              <a:t>訪問看護つばさの役割</a:t>
            </a:r>
            <a:r>
              <a:rPr lang="ja-JP" altLang="en-US" sz="1200" dirty="0"/>
              <a:t>：</a:t>
            </a:r>
            <a:endParaRPr lang="en-US" altLang="ja-JP" sz="1200" dirty="0"/>
          </a:p>
          <a:p>
            <a:r>
              <a:rPr lang="ja-JP" altLang="en-US" sz="1050" dirty="0"/>
              <a:t>介護・医療両保険法による訪問看護事業</a:t>
            </a:r>
            <a:endParaRPr lang="en-US" altLang="ja-JP" sz="1050" dirty="0"/>
          </a:p>
          <a:p>
            <a:r>
              <a:rPr lang="ja-JP" altLang="en-US" sz="1050" dirty="0"/>
              <a:t>　各小規模多機能の看護業務サポート</a:t>
            </a:r>
            <a:endParaRPr kumimoji="1" lang="ja-JP" altLang="en-US" sz="1100" dirty="0"/>
          </a:p>
        </p:txBody>
      </p:sp>
      <p:sp>
        <p:nvSpPr>
          <p:cNvPr id="49" name="テキスト ボックス 48"/>
          <p:cNvSpPr txBox="1"/>
          <p:nvPr/>
        </p:nvSpPr>
        <p:spPr>
          <a:xfrm>
            <a:off x="8875925" y="4367771"/>
            <a:ext cx="3327057" cy="946413"/>
          </a:xfrm>
          <a:prstGeom prst="rect">
            <a:avLst/>
          </a:prstGeom>
          <a:noFill/>
        </p:spPr>
        <p:txBody>
          <a:bodyPr wrap="square" rtlCol="0">
            <a:spAutoFit/>
          </a:bodyPr>
          <a:lstStyle/>
          <a:p>
            <a:pPr algn="ctr"/>
            <a:r>
              <a:rPr lang="ja-JP" altLang="en-US" sz="1200" b="1" dirty="0"/>
              <a:t>託児所よってき家の役割</a:t>
            </a:r>
            <a:r>
              <a:rPr lang="ja-JP" altLang="en-US" sz="1200" dirty="0"/>
              <a:t>：</a:t>
            </a:r>
            <a:endParaRPr lang="en-US" altLang="ja-JP" sz="1200" dirty="0"/>
          </a:p>
          <a:p>
            <a:pPr algn="ctr"/>
            <a:r>
              <a:rPr lang="ja-JP" altLang="en-US" sz="1200" dirty="0"/>
              <a:t>企業主導型保育（内閣府）に則る</a:t>
            </a:r>
            <a:endParaRPr lang="en-US" altLang="ja-JP" sz="1200" dirty="0"/>
          </a:p>
          <a:p>
            <a:pPr algn="ctr"/>
            <a:r>
              <a:rPr lang="ja-JP" altLang="en-US" sz="1050" dirty="0"/>
              <a:t>０歳～２歳児の社員・地域の子の育成の受け皿。</a:t>
            </a:r>
            <a:endParaRPr lang="en-US" altLang="ja-JP" sz="1050" dirty="0"/>
          </a:p>
          <a:p>
            <a:pPr algn="ctr"/>
            <a:r>
              <a:rPr lang="ja-JP" altLang="en-US" sz="1050" dirty="0"/>
              <a:t>★男性女性共に働きやすい地域の環境つくり</a:t>
            </a:r>
            <a:endParaRPr lang="en-US" altLang="ja-JP" sz="1050" dirty="0"/>
          </a:p>
          <a:p>
            <a:pPr algn="ctr"/>
            <a:r>
              <a:rPr lang="ja-JP" altLang="en-US" sz="1050" dirty="0"/>
              <a:t>★子どもの情操教育★保護者支援　が目的</a:t>
            </a:r>
            <a:endParaRPr lang="en-US" altLang="ja-JP" sz="1050" dirty="0"/>
          </a:p>
        </p:txBody>
      </p:sp>
      <p:sp>
        <p:nvSpPr>
          <p:cNvPr id="50" name="テキスト ボックス 49"/>
          <p:cNvSpPr txBox="1"/>
          <p:nvPr/>
        </p:nvSpPr>
        <p:spPr>
          <a:xfrm>
            <a:off x="3900069" y="2094770"/>
            <a:ext cx="2822035" cy="623248"/>
          </a:xfrm>
          <a:prstGeom prst="rect">
            <a:avLst/>
          </a:prstGeom>
          <a:noFill/>
        </p:spPr>
        <p:txBody>
          <a:bodyPr wrap="square" rtlCol="0">
            <a:spAutoFit/>
          </a:bodyPr>
          <a:lstStyle/>
          <a:p>
            <a:r>
              <a:rPr lang="ja-JP" altLang="en-US" sz="1200" b="1" dirty="0"/>
              <a:t>訪問介護みどり役割</a:t>
            </a:r>
            <a:r>
              <a:rPr lang="ja-JP" altLang="en-US" sz="1200" dirty="0"/>
              <a:t>：</a:t>
            </a:r>
            <a:endParaRPr lang="en-US" altLang="ja-JP" sz="1200" dirty="0"/>
          </a:p>
          <a:p>
            <a:r>
              <a:rPr lang="ja-JP" altLang="en-US" sz="1050" dirty="0"/>
              <a:t>介護保険法による訪問介護事業</a:t>
            </a:r>
            <a:endParaRPr lang="en-US" altLang="ja-JP" sz="1050" dirty="0"/>
          </a:p>
          <a:p>
            <a:r>
              <a:rPr lang="ja-JP" altLang="en-US" sz="1050" dirty="0"/>
              <a:t>総合支援法による居宅介護・重度訪問介護</a:t>
            </a:r>
            <a:r>
              <a:rPr lang="ja-JP" altLang="en-US" sz="1200" dirty="0"/>
              <a:t>　</a:t>
            </a:r>
            <a:endParaRPr kumimoji="1" lang="ja-JP" altLang="en-US" sz="1200" dirty="0"/>
          </a:p>
        </p:txBody>
      </p:sp>
      <p:sp>
        <p:nvSpPr>
          <p:cNvPr id="51" name="テキスト ボックス 50"/>
          <p:cNvSpPr txBox="1"/>
          <p:nvPr/>
        </p:nvSpPr>
        <p:spPr>
          <a:xfrm>
            <a:off x="2077668" y="2632694"/>
            <a:ext cx="2324323" cy="946413"/>
          </a:xfrm>
          <a:prstGeom prst="rect">
            <a:avLst/>
          </a:prstGeom>
          <a:noFill/>
        </p:spPr>
        <p:txBody>
          <a:bodyPr wrap="square" rtlCol="0">
            <a:spAutoFit/>
          </a:bodyPr>
          <a:lstStyle/>
          <a:p>
            <a:r>
              <a:rPr lang="ja-JP" altLang="en-US" sz="1200" b="1" dirty="0"/>
              <a:t>居宅こだまの役割</a:t>
            </a:r>
            <a:r>
              <a:rPr lang="ja-JP" altLang="en-US" sz="1200" dirty="0"/>
              <a:t>：</a:t>
            </a:r>
            <a:endParaRPr lang="en-US" altLang="ja-JP" sz="1200" dirty="0"/>
          </a:p>
          <a:p>
            <a:pPr algn="ctr"/>
            <a:r>
              <a:rPr lang="ja-JP" altLang="en-US" sz="1050" dirty="0"/>
              <a:t>介護保険法による居宅介護支援事業</a:t>
            </a:r>
            <a:endParaRPr lang="en-US" altLang="ja-JP" sz="1050" dirty="0"/>
          </a:p>
          <a:p>
            <a:pPr algn="ctr"/>
            <a:r>
              <a:rPr lang="ja-JP" altLang="en-US" sz="1050" dirty="0"/>
              <a:t>また、地域に点在する地域資源を</a:t>
            </a:r>
            <a:endParaRPr lang="en-US" altLang="ja-JP" sz="1050" dirty="0"/>
          </a:p>
          <a:p>
            <a:pPr algn="ctr"/>
            <a:r>
              <a:rPr lang="ja-JP" altLang="en-US" sz="1050" dirty="0"/>
              <a:t>把握し宗明会全体で共有する</a:t>
            </a:r>
            <a:endParaRPr lang="en-US" altLang="ja-JP" sz="1050" dirty="0"/>
          </a:p>
          <a:p>
            <a:r>
              <a:rPr lang="ja-JP" altLang="en-US" sz="1200" dirty="0"/>
              <a:t>　</a:t>
            </a:r>
            <a:endParaRPr kumimoji="1" lang="ja-JP" altLang="en-US" sz="1200" dirty="0"/>
          </a:p>
        </p:txBody>
      </p:sp>
      <p:sp>
        <p:nvSpPr>
          <p:cNvPr id="53" name="テキスト ボックス 52"/>
          <p:cNvSpPr txBox="1"/>
          <p:nvPr/>
        </p:nvSpPr>
        <p:spPr>
          <a:xfrm>
            <a:off x="5559756" y="4235320"/>
            <a:ext cx="1811729" cy="761747"/>
          </a:xfrm>
          <a:prstGeom prst="rect">
            <a:avLst/>
          </a:prstGeom>
          <a:noFill/>
        </p:spPr>
        <p:txBody>
          <a:bodyPr wrap="square" rtlCol="0">
            <a:spAutoFit/>
          </a:bodyPr>
          <a:lstStyle/>
          <a:p>
            <a:r>
              <a:rPr lang="ja-JP" altLang="en-US" sz="1200" b="1" dirty="0"/>
              <a:t>有料・見岳荘の役割</a:t>
            </a:r>
            <a:r>
              <a:rPr lang="ja-JP" altLang="en-US" sz="1200" dirty="0"/>
              <a:t>：</a:t>
            </a:r>
            <a:endParaRPr lang="en-US" altLang="ja-JP" sz="1200" dirty="0"/>
          </a:p>
          <a:p>
            <a:r>
              <a:rPr lang="ja-JP" altLang="en-US" sz="1050" dirty="0"/>
              <a:t>　やむを得ず在宅介護が</a:t>
            </a:r>
            <a:endParaRPr lang="en-US" altLang="ja-JP" sz="1050" dirty="0"/>
          </a:p>
          <a:p>
            <a:r>
              <a:rPr lang="ja-JP" altLang="en-US" sz="1050" dirty="0"/>
              <a:t>　できない方のための</a:t>
            </a:r>
            <a:endParaRPr lang="en-US" altLang="ja-JP" sz="1050" dirty="0"/>
          </a:p>
          <a:p>
            <a:r>
              <a:rPr lang="ja-JP" altLang="en-US" sz="1050" dirty="0"/>
              <a:t>　住宅型有料老人ホーム</a:t>
            </a:r>
            <a:endParaRPr kumimoji="1" lang="ja-JP" altLang="en-US" sz="1050" dirty="0"/>
          </a:p>
        </p:txBody>
      </p:sp>
      <p:sp>
        <p:nvSpPr>
          <p:cNvPr id="54" name="テキスト ボックス 53"/>
          <p:cNvSpPr txBox="1"/>
          <p:nvPr/>
        </p:nvSpPr>
        <p:spPr>
          <a:xfrm>
            <a:off x="5191544" y="935416"/>
            <a:ext cx="3971671" cy="761747"/>
          </a:xfrm>
          <a:prstGeom prst="rect">
            <a:avLst/>
          </a:prstGeom>
          <a:noFill/>
        </p:spPr>
        <p:txBody>
          <a:bodyPr wrap="square" rtlCol="0">
            <a:spAutoFit/>
          </a:bodyPr>
          <a:lstStyle/>
          <a:p>
            <a:r>
              <a:rPr lang="ja-JP" altLang="en-US" sz="1200" b="1" dirty="0"/>
              <a:t>宗明会ナースセンター役割</a:t>
            </a:r>
            <a:r>
              <a:rPr lang="ja-JP" altLang="en-US" sz="1200" dirty="0"/>
              <a:t>：</a:t>
            </a:r>
            <a:endParaRPr lang="en-US" altLang="ja-JP" sz="1200" dirty="0"/>
          </a:p>
          <a:p>
            <a:r>
              <a:rPr lang="ja-JP" altLang="en-US" sz="1050" dirty="0"/>
              <a:t>　各事業に配属された看護師・セラピストの連絡調整部門　</a:t>
            </a:r>
            <a:endParaRPr lang="en-US" altLang="ja-JP" sz="1050" dirty="0"/>
          </a:p>
          <a:p>
            <a:r>
              <a:rPr lang="ja-JP" altLang="en-US" sz="1050" dirty="0"/>
              <a:t>　看護師セラピストの研修体系構築・業務相談部門</a:t>
            </a:r>
            <a:endParaRPr lang="en-US" altLang="ja-JP" sz="1050" dirty="0"/>
          </a:p>
          <a:p>
            <a:r>
              <a:rPr lang="ja-JP" altLang="en-US" sz="1050" dirty="0"/>
              <a:t>　宗明会の介護に携わるスタッフに看護の基礎知識を指導助言　</a:t>
            </a:r>
            <a:endParaRPr lang="en-US" altLang="ja-JP" sz="1050" dirty="0"/>
          </a:p>
        </p:txBody>
      </p:sp>
      <p:sp>
        <p:nvSpPr>
          <p:cNvPr id="56" name="テキスト ボックス 55"/>
          <p:cNvSpPr txBox="1"/>
          <p:nvPr/>
        </p:nvSpPr>
        <p:spPr>
          <a:xfrm>
            <a:off x="7691277" y="5410614"/>
            <a:ext cx="1748617" cy="784830"/>
          </a:xfrm>
          <a:prstGeom prst="rect">
            <a:avLst/>
          </a:prstGeom>
          <a:noFill/>
        </p:spPr>
        <p:txBody>
          <a:bodyPr wrap="square" rtlCol="0">
            <a:spAutoFit/>
          </a:bodyPr>
          <a:lstStyle/>
          <a:p>
            <a:pPr algn="ctr"/>
            <a:r>
              <a:rPr lang="ja-JP" altLang="en-US" sz="1200" b="1" dirty="0" err="1"/>
              <a:t>はな</a:t>
            </a:r>
            <a:r>
              <a:rPr lang="ja-JP" altLang="en-US" sz="1200" b="1" dirty="0"/>
              <a:t>みずきの役割</a:t>
            </a:r>
            <a:r>
              <a:rPr lang="ja-JP" altLang="en-US" sz="1200" dirty="0"/>
              <a:t>：</a:t>
            </a:r>
            <a:endParaRPr lang="en-US" altLang="ja-JP" sz="1200" dirty="0"/>
          </a:p>
          <a:p>
            <a:pPr algn="ctr"/>
            <a:r>
              <a:rPr lang="ja-JP" altLang="en-US" sz="1050" dirty="0"/>
              <a:t>介護保険法による</a:t>
            </a:r>
            <a:endParaRPr lang="en-US" altLang="ja-JP" sz="1050" dirty="0"/>
          </a:p>
          <a:p>
            <a:pPr algn="ctr"/>
            <a:r>
              <a:rPr lang="ja-JP" altLang="en-US" sz="1050" dirty="0"/>
              <a:t>小規模多機能型居宅介護のサテライト事業所</a:t>
            </a:r>
            <a:r>
              <a:rPr lang="ja-JP" altLang="en-US" sz="1200" dirty="0"/>
              <a:t>　</a:t>
            </a:r>
            <a:endParaRPr kumimoji="1" lang="ja-JP" altLang="en-US" sz="1200" dirty="0"/>
          </a:p>
        </p:txBody>
      </p:sp>
      <p:sp>
        <p:nvSpPr>
          <p:cNvPr id="64" name="テキスト ボックス 63"/>
          <p:cNvSpPr txBox="1"/>
          <p:nvPr/>
        </p:nvSpPr>
        <p:spPr>
          <a:xfrm>
            <a:off x="4052197" y="5677776"/>
            <a:ext cx="3045377" cy="623248"/>
          </a:xfrm>
          <a:prstGeom prst="rect">
            <a:avLst/>
          </a:prstGeom>
          <a:noFill/>
        </p:spPr>
        <p:txBody>
          <a:bodyPr wrap="square" rtlCol="0">
            <a:spAutoFit/>
          </a:bodyPr>
          <a:lstStyle/>
          <a:p>
            <a:r>
              <a:rPr lang="ja-JP" altLang="en-US" sz="1200" b="1" dirty="0"/>
              <a:t>小規模多機能けやきの役割</a:t>
            </a:r>
            <a:r>
              <a:rPr lang="ja-JP" altLang="en-US" sz="1200" dirty="0"/>
              <a:t>：</a:t>
            </a:r>
            <a:endParaRPr lang="en-US" altLang="ja-JP" sz="1200" dirty="0"/>
          </a:p>
          <a:p>
            <a:r>
              <a:rPr lang="ja-JP" altLang="en-US" sz="1050" dirty="0"/>
              <a:t>介護保険法による小規模多機能型居宅介護事業</a:t>
            </a:r>
            <a:endParaRPr lang="en-US" altLang="ja-JP" sz="1050" dirty="0"/>
          </a:p>
          <a:p>
            <a:r>
              <a:rPr lang="ja-JP" altLang="en-US" sz="1050" dirty="0"/>
              <a:t>及び各小規模多機能本部</a:t>
            </a:r>
            <a:r>
              <a:rPr lang="ja-JP" altLang="en-US" sz="1200" dirty="0"/>
              <a:t>　</a:t>
            </a:r>
            <a:endParaRPr kumimoji="1" lang="ja-JP" altLang="en-US" sz="1200" dirty="0"/>
          </a:p>
        </p:txBody>
      </p:sp>
      <p:sp>
        <p:nvSpPr>
          <p:cNvPr id="36" name="四角形: 角を丸くする 35">
            <a:extLst>
              <a:ext uri="{FF2B5EF4-FFF2-40B4-BE49-F238E27FC236}">
                <a16:creationId xmlns:a16="http://schemas.microsoft.com/office/drawing/2014/main" id="{226A6BBF-D299-4013-B903-8819138ADC5F}"/>
              </a:ext>
            </a:extLst>
          </p:cNvPr>
          <p:cNvSpPr/>
          <p:nvPr/>
        </p:nvSpPr>
        <p:spPr>
          <a:xfrm>
            <a:off x="5712837" y="6177029"/>
            <a:ext cx="6398182" cy="435604"/>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私たちの目的「安曇野の在宅介護を支え共にいきる」</a:t>
            </a:r>
            <a:endParaRPr kumimoji="1" lang="ja-JP" altLang="en-US" sz="2000" b="1" dirty="0"/>
          </a:p>
        </p:txBody>
      </p:sp>
      <p:sp>
        <p:nvSpPr>
          <p:cNvPr id="62" name="円/楕円 24">
            <a:extLst>
              <a:ext uri="{FF2B5EF4-FFF2-40B4-BE49-F238E27FC236}">
                <a16:creationId xmlns:a16="http://schemas.microsoft.com/office/drawing/2014/main" id="{9EB46381-F035-4DAF-87F8-9F796724C142}"/>
              </a:ext>
            </a:extLst>
          </p:cNvPr>
          <p:cNvSpPr/>
          <p:nvPr/>
        </p:nvSpPr>
        <p:spPr>
          <a:xfrm>
            <a:off x="2219133" y="5361727"/>
            <a:ext cx="1768672" cy="103827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a:t>竹庵</a:t>
            </a:r>
            <a:r>
              <a:rPr lang="en-US" altLang="ja-JP" sz="1400" b="1" dirty="0"/>
              <a:t>~</a:t>
            </a:r>
          </a:p>
        </p:txBody>
      </p:sp>
      <p:sp>
        <p:nvSpPr>
          <p:cNvPr id="41" name="四角形: 角を丸くする 40">
            <a:extLst>
              <a:ext uri="{FF2B5EF4-FFF2-40B4-BE49-F238E27FC236}">
                <a16:creationId xmlns:a16="http://schemas.microsoft.com/office/drawing/2014/main" id="{8D782A48-D1C3-4FBB-AF5D-42AACF51FA30}"/>
              </a:ext>
            </a:extLst>
          </p:cNvPr>
          <p:cNvSpPr/>
          <p:nvPr/>
        </p:nvSpPr>
        <p:spPr>
          <a:xfrm>
            <a:off x="6465994" y="36444"/>
            <a:ext cx="5599692" cy="61107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宗明会全体の持てる力・機能を最大限に</a:t>
            </a:r>
            <a:r>
              <a:rPr lang="ja-JP" altLang="en-US" sz="1200" b="1" dirty="0"/>
              <a:t>活かし</a:t>
            </a:r>
            <a:endParaRPr kumimoji="1" lang="en-US" altLang="ja-JP" sz="1200" b="1" dirty="0"/>
          </a:p>
          <a:p>
            <a:pPr algn="ctr"/>
            <a:r>
              <a:rPr kumimoji="1" lang="ja-JP" altLang="en-US" sz="1200" b="1" dirty="0"/>
              <a:t>在宅介護を選択した利用者及びご家族が他法人等どのサービスを利用しても</a:t>
            </a:r>
            <a:endParaRPr kumimoji="1" lang="en-US" altLang="ja-JP" sz="1200" b="1" dirty="0"/>
          </a:p>
          <a:p>
            <a:pPr algn="ctr"/>
            <a:r>
              <a:rPr lang="ja-JP" altLang="en-US" sz="1200" b="1" dirty="0"/>
              <a:t>ご縁があったら共に助け合い、安曇野</a:t>
            </a:r>
            <a:r>
              <a:rPr kumimoji="1" lang="ja-JP" altLang="en-US" sz="1200" b="1" dirty="0"/>
              <a:t>で暮らし続けることが出来る</a:t>
            </a:r>
            <a:r>
              <a:rPr lang="ja-JP" altLang="en-US" sz="1200" b="1" dirty="0"/>
              <a:t>！</a:t>
            </a:r>
            <a:r>
              <a:rPr kumimoji="1" lang="ja-JP" altLang="en-US" sz="1200" b="1" dirty="0"/>
              <a:t>をめざす</a:t>
            </a:r>
          </a:p>
        </p:txBody>
      </p:sp>
      <p:sp>
        <p:nvSpPr>
          <p:cNvPr id="59" name="テキスト ボックス 58">
            <a:extLst>
              <a:ext uri="{FF2B5EF4-FFF2-40B4-BE49-F238E27FC236}">
                <a16:creationId xmlns:a16="http://schemas.microsoft.com/office/drawing/2014/main" id="{D22C23D5-60F3-4182-B449-511FDD80EA98}"/>
              </a:ext>
            </a:extLst>
          </p:cNvPr>
          <p:cNvSpPr txBox="1"/>
          <p:nvPr/>
        </p:nvSpPr>
        <p:spPr>
          <a:xfrm>
            <a:off x="1000535" y="5375779"/>
            <a:ext cx="1748617" cy="784830"/>
          </a:xfrm>
          <a:prstGeom prst="rect">
            <a:avLst/>
          </a:prstGeom>
          <a:noFill/>
        </p:spPr>
        <p:txBody>
          <a:bodyPr wrap="square" rtlCol="0">
            <a:spAutoFit/>
          </a:bodyPr>
          <a:lstStyle/>
          <a:p>
            <a:pPr algn="ctr"/>
            <a:r>
              <a:rPr lang="ja-JP" altLang="en-US" sz="1200" b="1" dirty="0"/>
              <a:t>竹庵の役割</a:t>
            </a:r>
            <a:r>
              <a:rPr lang="ja-JP" altLang="en-US" sz="1200" dirty="0"/>
              <a:t>：</a:t>
            </a:r>
            <a:endParaRPr lang="en-US" altLang="ja-JP" sz="1200" dirty="0"/>
          </a:p>
          <a:p>
            <a:pPr algn="ctr"/>
            <a:r>
              <a:rPr lang="ja-JP" altLang="en-US" sz="1050" dirty="0"/>
              <a:t>介護保険法による</a:t>
            </a:r>
            <a:endParaRPr lang="en-US" altLang="ja-JP" sz="1050" dirty="0"/>
          </a:p>
          <a:p>
            <a:pPr algn="ctr"/>
            <a:r>
              <a:rPr lang="ja-JP" altLang="en-US" sz="1050" dirty="0"/>
              <a:t>小規模多機能型居宅介護のサテライト事業所</a:t>
            </a:r>
            <a:r>
              <a:rPr lang="ja-JP" altLang="en-US" sz="1200" dirty="0"/>
              <a:t>　</a:t>
            </a:r>
            <a:endParaRPr kumimoji="1" lang="ja-JP" altLang="en-US" sz="1200" dirty="0"/>
          </a:p>
        </p:txBody>
      </p:sp>
      <p:sp>
        <p:nvSpPr>
          <p:cNvPr id="55" name="円/楕円 37">
            <a:extLst>
              <a:ext uri="{FF2B5EF4-FFF2-40B4-BE49-F238E27FC236}">
                <a16:creationId xmlns:a16="http://schemas.microsoft.com/office/drawing/2014/main" id="{8F04D532-6ECF-490C-B4EC-1843E53CAB1D}"/>
              </a:ext>
            </a:extLst>
          </p:cNvPr>
          <p:cNvSpPr/>
          <p:nvPr/>
        </p:nvSpPr>
        <p:spPr>
          <a:xfrm>
            <a:off x="9684001" y="3342660"/>
            <a:ext cx="2014497" cy="80213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bg1"/>
                </a:solidFill>
              </a:rPr>
              <a:t>こまわりさん</a:t>
            </a:r>
            <a:endParaRPr lang="en-US" altLang="ja-JP" sz="1600" b="1" dirty="0">
              <a:solidFill>
                <a:schemeClr val="bg1"/>
              </a:solidFill>
            </a:endParaRPr>
          </a:p>
          <a:p>
            <a:pPr algn="ctr"/>
            <a:r>
              <a:rPr lang="ja-JP" altLang="en-US" sz="1100" b="1" dirty="0">
                <a:solidFill>
                  <a:schemeClr val="bg1"/>
                </a:solidFill>
              </a:rPr>
              <a:t>介護保険外</a:t>
            </a:r>
            <a:endParaRPr lang="en-US" altLang="ja-JP" sz="1100" b="1" dirty="0">
              <a:solidFill>
                <a:schemeClr val="bg1"/>
              </a:solidFill>
            </a:endParaRPr>
          </a:p>
          <a:p>
            <a:pPr algn="ctr"/>
            <a:r>
              <a:rPr lang="ja-JP" altLang="en-US" sz="1100" b="1" dirty="0">
                <a:solidFill>
                  <a:schemeClr val="bg1"/>
                </a:solidFill>
              </a:rPr>
              <a:t>サービス</a:t>
            </a:r>
            <a:endParaRPr lang="en-US" altLang="ja-JP" sz="1100" b="1" dirty="0">
              <a:solidFill>
                <a:schemeClr val="bg1"/>
              </a:solidFill>
            </a:endParaRPr>
          </a:p>
        </p:txBody>
      </p:sp>
      <p:sp>
        <p:nvSpPr>
          <p:cNvPr id="57" name="テキスト ボックス 56">
            <a:extLst>
              <a:ext uri="{FF2B5EF4-FFF2-40B4-BE49-F238E27FC236}">
                <a16:creationId xmlns:a16="http://schemas.microsoft.com/office/drawing/2014/main" id="{8E52CE12-FA4C-488B-A367-6A7103882528}"/>
              </a:ext>
            </a:extLst>
          </p:cNvPr>
          <p:cNvSpPr txBox="1"/>
          <p:nvPr/>
        </p:nvSpPr>
        <p:spPr>
          <a:xfrm>
            <a:off x="9281336" y="2394044"/>
            <a:ext cx="2813800" cy="1084912"/>
          </a:xfrm>
          <a:prstGeom prst="rect">
            <a:avLst/>
          </a:prstGeom>
          <a:noFill/>
        </p:spPr>
        <p:txBody>
          <a:bodyPr wrap="square" rtlCol="0">
            <a:spAutoFit/>
          </a:bodyPr>
          <a:lstStyle/>
          <a:p>
            <a:r>
              <a:rPr lang="ja-JP" altLang="en-US" sz="1200" b="1" dirty="0"/>
              <a:t>こまわりさん役割</a:t>
            </a:r>
            <a:r>
              <a:rPr lang="ja-JP" altLang="en-US" sz="1200" dirty="0"/>
              <a:t>：</a:t>
            </a:r>
            <a:endParaRPr lang="en-US" altLang="ja-JP" sz="1200" dirty="0"/>
          </a:p>
          <a:p>
            <a:r>
              <a:rPr lang="ja-JP" altLang="en-US" sz="1050" dirty="0"/>
              <a:t>　要介護状態でない地域の方にも、柔軟な考え方でサービスを生み出し提供。いろいろな人（子供～大人まで）を対象に生活を支える事業。スタッフは宗明会の誰でも、また地域のボランティアの活用も視野に。</a:t>
            </a:r>
            <a:endParaRPr lang="en-US" altLang="ja-JP" sz="1050" dirty="0"/>
          </a:p>
        </p:txBody>
      </p:sp>
      <p:sp>
        <p:nvSpPr>
          <p:cNvPr id="58" name="角丸四角形 6">
            <a:extLst>
              <a:ext uri="{FF2B5EF4-FFF2-40B4-BE49-F238E27FC236}">
                <a16:creationId xmlns:a16="http://schemas.microsoft.com/office/drawing/2014/main" id="{FF742584-4E7A-41EF-AAD7-134B792D3194}"/>
              </a:ext>
            </a:extLst>
          </p:cNvPr>
          <p:cNvSpPr/>
          <p:nvPr/>
        </p:nvSpPr>
        <p:spPr>
          <a:xfrm>
            <a:off x="244650" y="4365348"/>
            <a:ext cx="3545268" cy="8610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300" b="1" dirty="0"/>
              <a:t>小規模多機能</a:t>
            </a:r>
            <a:r>
              <a:rPr kumimoji="1" lang="ja-JP" altLang="en-US" sz="1300" b="1" dirty="0"/>
              <a:t>各事業所は、各利用者の生活スタイルをサポートするために連携する</a:t>
            </a:r>
            <a:endParaRPr kumimoji="1" lang="en-US" altLang="ja-JP" sz="1300" b="1" dirty="0"/>
          </a:p>
          <a:p>
            <a:pPr algn="ctr"/>
            <a:r>
              <a:rPr lang="ja-JP" altLang="en-US" sz="1300" b="1" dirty="0"/>
              <a:t>けやき</a:t>
            </a:r>
            <a:r>
              <a:rPr lang="en-US" altLang="ja-JP" sz="1300" b="1" dirty="0"/>
              <a:t>+</a:t>
            </a:r>
            <a:r>
              <a:rPr lang="ja-JP" altLang="en-US" sz="1300" b="1" dirty="0"/>
              <a:t>はなみずき</a:t>
            </a:r>
            <a:r>
              <a:rPr lang="en-US" altLang="ja-JP" sz="1300" b="1" dirty="0"/>
              <a:t>+</a:t>
            </a:r>
            <a:r>
              <a:rPr lang="ja-JP" altLang="en-US" sz="1300" b="1" dirty="0"/>
              <a:t>竹庵</a:t>
            </a:r>
            <a:endParaRPr lang="en-US" altLang="ja-JP" sz="1300" b="1" dirty="0"/>
          </a:p>
          <a:p>
            <a:pPr algn="ctr"/>
            <a:r>
              <a:rPr lang="ja-JP" altLang="en-US" sz="1300" b="1" dirty="0"/>
              <a:t>＝見岳荘グループ</a:t>
            </a:r>
            <a:endParaRPr kumimoji="1" lang="ja-JP" altLang="en-US" sz="1300" b="1" dirty="0"/>
          </a:p>
        </p:txBody>
      </p:sp>
      <p:sp>
        <p:nvSpPr>
          <p:cNvPr id="26" name="楕円 25">
            <a:extLst>
              <a:ext uri="{FF2B5EF4-FFF2-40B4-BE49-F238E27FC236}">
                <a16:creationId xmlns:a16="http://schemas.microsoft.com/office/drawing/2014/main" id="{407B9B8D-2460-6171-1A3D-86A16E614C3F}"/>
              </a:ext>
            </a:extLst>
          </p:cNvPr>
          <p:cNvSpPr/>
          <p:nvPr/>
        </p:nvSpPr>
        <p:spPr>
          <a:xfrm rot="20160018">
            <a:off x="9489642" y="999338"/>
            <a:ext cx="2055766" cy="1264065"/>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71F768C-475D-00F9-831E-7B5FA8E2F916}"/>
              </a:ext>
            </a:extLst>
          </p:cNvPr>
          <p:cNvSpPr txBox="1"/>
          <p:nvPr/>
        </p:nvSpPr>
        <p:spPr>
          <a:xfrm>
            <a:off x="9411069" y="1295126"/>
            <a:ext cx="2236451" cy="761747"/>
          </a:xfrm>
          <a:prstGeom prst="rect">
            <a:avLst/>
          </a:prstGeom>
          <a:noFill/>
        </p:spPr>
        <p:txBody>
          <a:bodyPr wrap="square" rtlCol="0">
            <a:spAutoFit/>
          </a:bodyPr>
          <a:lstStyle/>
          <a:p>
            <a:r>
              <a:rPr lang="ja-JP" altLang="en-US" sz="1200" b="1" dirty="0"/>
              <a:t>けやき農園役割</a:t>
            </a:r>
            <a:r>
              <a:rPr lang="ja-JP" altLang="en-US" sz="1200" dirty="0"/>
              <a:t>：</a:t>
            </a:r>
            <a:endParaRPr lang="en-US" altLang="ja-JP" sz="1200" dirty="0"/>
          </a:p>
          <a:p>
            <a:r>
              <a:rPr lang="ja-JP" altLang="en-US" sz="1050" dirty="0"/>
              <a:t>　利用者さんの社会参加</a:t>
            </a:r>
            <a:endParaRPr lang="en-US" altLang="ja-JP" sz="1050" dirty="0"/>
          </a:p>
          <a:p>
            <a:r>
              <a:rPr lang="ja-JP" altLang="en-US" sz="1050" dirty="0"/>
              <a:t>＋地域高齢者の就労支援</a:t>
            </a:r>
            <a:endParaRPr lang="en-US" altLang="ja-JP" sz="1050" dirty="0"/>
          </a:p>
          <a:p>
            <a:r>
              <a:rPr lang="ja-JP" altLang="en-US" sz="1050" dirty="0"/>
              <a:t>＋地域交流の橋渡しの活動が目的。</a:t>
            </a:r>
            <a:endParaRPr lang="en-US" altLang="ja-JP" sz="1050" dirty="0"/>
          </a:p>
        </p:txBody>
      </p:sp>
      <p:sp>
        <p:nvSpPr>
          <p:cNvPr id="18" name="テキスト ボックス 17">
            <a:extLst>
              <a:ext uri="{FF2B5EF4-FFF2-40B4-BE49-F238E27FC236}">
                <a16:creationId xmlns:a16="http://schemas.microsoft.com/office/drawing/2014/main" id="{BACA29B3-2A46-A218-08DC-4062EC97AD67}"/>
              </a:ext>
            </a:extLst>
          </p:cNvPr>
          <p:cNvSpPr txBox="1"/>
          <p:nvPr/>
        </p:nvSpPr>
        <p:spPr>
          <a:xfrm>
            <a:off x="9445636" y="914135"/>
            <a:ext cx="1528817" cy="369332"/>
          </a:xfrm>
          <a:prstGeom prst="rect">
            <a:avLst/>
          </a:prstGeom>
          <a:noFill/>
        </p:spPr>
        <p:txBody>
          <a:bodyPr wrap="square" rtlCol="0">
            <a:spAutoFit/>
          </a:bodyPr>
          <a:lstStyle/>
          <a:p>
            <a:r>
              <a:rPr kumimoji="1" lang="ja-JP" altLang="en-US" b="1" dirty="0">
                <a:solidFill>
                  <a:schemeClr val="accent4">
                    <a:lumMod val="75000"/>
                  </a:schemeClr>
                </a:solidFill>
                <a:latin typeface="HG創英角ﾎﾟｯﾌﾟ体" panose="040B0A09000000000000" pitchFamily="49" charset="-128"/>
                <a:ea typeface="HG創英角ﾎﾟｯﾌﾟ体" panose="040B0A09000000000000" pitchFamily="49" charset="-128"/>
              </a:rPr>
              <a:t>けやき農園</a:t>
            </a:r>
          </a:p>
        </p:txBody>
      </p:sp>
      <p:sp>
        <p:nvSpPr>
          <p:cNvPr id="19" name="テキスト ボックス 18">
            <a:extLst>
              <a:ext uri="{FF2B5EF4-FFF2-40B4-BE49-F238E27FC236}">
                <a16:creationId xmlns:a16="http://schemas.microsoft.com/office/drawing/2014/main" id="{FC4DE45A-527A-5878-AF25-FCB22C2EBD24}"/>
              </a:ext>
            </a:extLst>
          </p:cNvPr>
          <p:cNvSpPr txBox="1"/>
          <p:nvPr/>
        </p:nvSpPr>
        <p:spPr>
          <a:xfrm>
            <a:off x="-81539" y="6266079"/>
            <a:ext cx="1988543" cy="646331"/>
          </a:xfrm>
          <a:prstGeom prst="rect">
            <a:avLst/>
          </a:prstGeom>
          <a:noFill/>
        </p:spPr>
        <p:txBody>
          <a:bodyPr wrap="square" rtlCol="0">
            <a:spAutoFit/>
          </a:bodyPr>
          <a:lstStyle/>
          <a:p>
            <a:r>
              <a:rPr kumimoji="1" lang="ja-JP" altLang="en-US" b="1" i="1" dirty="0">
                <a:solidFill>
                  <a:srgbClr val="0070C0"/>
                </a:solidFill>
              </a:rPr>
              <a:t>２０２３年４月</a:t>
            </a:r>
            <a:endParaRPr kumimoji="1" lang="en-US" altLang="ja-JP" b="1" i="1" dirty="0">
              <a:solidFill>
                <a:srgbClr val="0070C0"/>
              </a:solidFill>
            </a:endParaRPr>
          </a:p>
          <a:p>
            <a:r>
              <a:rPr lang="ja-JP" altLang="en-US" b="1" i="1" dirty="0">
                <a:solidFill>
                  <a:srgbClr val="0070C0"/>
                </a:solidFill>
              </a:rPr>
              <a:t>管理者会議資料</a:t>
            </a:r>
            <a:endParaRPr kumimoji="1" lang="en-US" altLang="ja-JP" b="1" i="1" dirty="0">
              <a:solidFill>
                <a:srgbClr val="0070C0"/>
              </a:solidFill>
            </a:endParaRPr>
          </a:p>
        </p:txBody>
      </p:sp>
      <p:sp>
        <p:nvSpPr>
          <p:cNvPr id="20" name="テキスト ボックス 19">
            <a:extLst>
              <a:ext uri="{FF2B5EF4-FFF2-40B4-BE49-F238E27FC236}">
                <a16:creationId xmlns:a16="http://schemas.microsoft.com/office/drawing/2014/main" id="{45D25EC0-6F2F-9121-E599-153B4F88FE53}"/>
              </a:ext>
            </a:extLst>
          </p:cNvPr>
          <p:cNvSpPr txBox="1"/>
          <p:nvPr/>
        </p:nvSpPr>
        <p:spPr>
          <a:xfrm>
            <a:off x="1865635" y="6603197"/>
            <a:ext cx="10199021" cy="338554"/>
          </a:xfrm>
          <a:prstGeom prst="rect">
            <a:avLst/>
          </a:prstGeom>
          <a:noFill/>
        </p:spPr>
        <p:txBody>
          <a:bodyPr wrap="square" rtlCol="0">
            <a:spAutoFit/>
          </a:bodyPr>
          <a:lstStyle/>
          <a:p>
            <a:r>
              <a:rPr lang="ja-JP" altLang="en-US" sz="1600" b="1" dirty="0">
                <a:solidFill>
                  <a:srgbClr val="0070C0"/>
                </a:solidFill>
              </a:rPr>
              <a:t>現在、休止中の事業もありますが復帰を見据えて事業展開していく。誰のため？私たち自身や地域のため！</a:t>
            </a:r>
            <a:endParaRPr kumimoji="1" lang="en-US" altLang="ja-JP" sz="1600" b="1" dirty="0">
              <a:solidFill>
                <a:srgbClr val="0070C0"/>
              </a:solidFill>
            </a:endParaRPr>
          </a:p>
        </p:txBody>
      </p:sp>
      <p:pic>
        <p:nvPicPr>
          <p:cNvPr id="1030" name="Picture 6" descr="桃の木 | 無料イラスト素材｜素材ラボ">
            <a:extLst>
              <a:ext uri="{FF2B5EF4-FFF2-40B4-BE49-F238E27FC236}">
                <a16:creationId xmlns:a16="http://schemas.microsoft.com/office/drawing/2014/main" id="{F8B5DD35-B889-D59E-2007-AD3A6D8A4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3101" y="733542"/>
            <a:ext cx="1104571" cy="11045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35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341" y="2767260"/>
            <a:ext cx="3112613" cy="1873165"/>
          </a:xfrm>
          <a:prstGeom prst="rect">
            <a:avLst/>
          </a:prstGeom>
        </p:spPr>
      </p:pic>
      <p:pic>
        <p:nvPicPr>
          <p:cNvPr id="40" name="図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453" y="3485502"/>
            <a:ext cx="2565827" cy="1799086"/>
          </a:xfrm>
          <a:prstGeom prst="rect">
            <a:avLst/>
          </a:prstGeom>
          <a:ln>
            <a:noFill/>
          </a:ln>
          <a:effectLst>
            <a:outerShdw blurRad="292100" dist="139700" dir="2700000" algn="tl" rotWithShape="0">
              <a:srgbClr val="333333">
                <a:alpha val="65000"/>
              </a:srgbClr>
            </a:outerShdw>
          </a:effectLst>
        </p:spPr>
      </p:pic>
      <p:sp>
        <p:nvSpPr>
          <p:cNvPr id="38" name="正方形/長方形 37"/>
          <p:cNvSpPr/>
          <p:nvPr/>
        </p:nvSpPr>
        <p:spPr>
          <a:xfrm>
            <a:off x="8886130" y="2287645"/>
            <a:ext cx="3257635" cy="4197381"/>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楕円 23"/>
          <p:cNvSpPr/>
          <p:nvPr/>
        </p:nvSpPr>
        <p:spPr>
          <a:xfrm>
            <a:off x="117838" y="3354343"/>
            <a:ext cx="4996939" cy="2908371"/>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sp>
        <p:nvSpPr>
          <p:cNvPr id="21" name="楕円 20"/>
          <p:cNvSpPr/>
          <p:nvPr/>
        </p:nvSpPr>
        <p:spPr>
          <a:xfrm>
            <a:off x="5445646" y="3457860"/>
            <a:ext cx="3338929" cy="3348410"/>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4" name="図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9201" t="11053" b="23267"/>
          <a:stretch/>
        </p:blipFill>
        <p:spPr>
          <a:xfrm>
            <a:off x="2566733" y="3576797"/>
            <a:ext cx="2352298" cy="1429968"/>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a:xfrm>
            <a:off x="90615" y="108053"/>
            <a:ext cx="11471732" cy="1049235"/>
          </a:xfrm>
          <a:noFill/>
        </p:spPr>
        <p:txBody>
          <a:bodyPr>
            <a:normAutofit fontScale="90000"/>
          </a:bodyPr>
          <a:lstStyle/>
          <a:p>
            <a:r>
              <a:rPr kumimoji="1" lang="ja-JP" altLang="en-US" b="1" dirty="0"/>
              <a:t>小多機地域</a:t>
            </a:r>
            <a:r>
              <a:rPr lang="ja-JP" altLang="en-US" b="1" dirty="0"/>
              <a:t>連動ケア</a:t>
            </a:r>
            <a:r>
              <a:rPr kumimoji="1" lang="ja-JP" altLang="en-US" b="1" dirty="0"/>
              <a:t>でできること</a:t>
            </a:r>
            <a:br>
              <a:rPr kumimoji="1" lang="en-US" altLang="ja-JP" dirty="0"/>
            </a:br>
            <a:r>
              <a:rPr kumimoji="1" lang="ja-JP" altLang="en-US" sz="40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rPr>
              <a:t>～</a:t>
            </a:r>
            <a:r>
              <a:rPr lang="ja-JP" altLang="en-US" sz="40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rPr>
              <a:t>堀金を中心に安曇野を支える</a:t>
            </a:r>
            <a:r>
              <a:rPr kumimoji="1" lang="ja-JP" altLang="en-US" sz="4000" b="1" dirty="0">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rPr>
              <a:t>～</a:t>
            </a:r>
          </a:p>
        </p:txBody>
      </p:sp>
      <p:sp>
        <p:nvSpPr>
          <p:cNvPr id="5" name="テキスト ボックス 4"/>
          <p:cNvSpPr txBox="1"/>
          <p:nvPr/>
        </p:nvSpPr>
        <p:spPr>
          <a:xfrm>
            <a:off x="2108046" y="1233887"/>
            <a:ext cx="28881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見岳荘～けやき～</a:t>
            </a:r>
          </a:p>
        </p:txBody>
      </p:sp>
      <p:sp>
        <p:nvSpPr>
          <p:cNvPr id="6" name="テキスト ボックス 5"/>
          <p:cNvSpPr txBox="1"/>
          <p:nvPr/>
        </p:nvSpPr>
        <p:spPr>
          <a:xfrm>
            <a:off x="1211347" y="4468351"/>
            <a:ext cx="3429001" cy="1261884"/>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見岳荘　</a:t>
            </a:r>
            <a:endParaRPr kumimoji="1" lang="en-US" altLang="ja-JP"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～竹庵～</a:t>
            </a:r>
            <a:r>
              <a:rPr kumimoji="1" lang="ja-JP" altLang="en-US"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（ちくあん）</a:t>
            </a:r>
            <a:endParaRPr kumimoji="1" lang="en-US" altLang="ja-JP" sz="2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宗明会の泊まり機能強化</a:t>
            </a:r>
            <a:endParaRPr kumimoji="1" lang="en-US" altLang="ja-JP"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小規模多機能サテライト。</a:t>
            </a:r>
            <a:r>
              <a:rPr kumimoji="1" lang="ja-JP" altLang="en-US" sz="14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泊まりニーズが多く、容体が安定された方向けに。</a:t>
            </a:r>
          </a:p>
        </p:txBody>
      </p:sp>
      <p:sp>
        <p:nvSpPr>
          <p:cNvPr id="7" name="テキスト ボックス 6"/>
          <p:cNvSpPr txBox="1"/>
          <p:nvPr/>
        </p:nvSpPr>
        <p:spPr>
          <a:xfrm>
            <a:off x="5040217" y="4857818"/>
            <a:ext cx="409776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　　見岳荘　</a:t>
            </a:r>
            <a:r>
              <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r>
              <a:rPr lang="ja-JP" altLang="en-US" sz="2800" dirty="0" err="1">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latin typeface="Calibri" panose="020F0502020204030204"/>
                <a:ea typeface="ＭＳ Ｐゴシック" panose="020B0600070205080204" pitchFamily="50" charset="-128"/>
              </a:rPr>
              <a:t>はな</a:t>
            </a:r>
            <a:r>
              <a:rPr lang="ja-JP" altLang="en-US" sz="280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latin typeface="Calibri" panose="020F0502020204030204"/>
                <a:ea typeface="ＭＳ Ｐゴシック" panose="020B0600070205080204" pitchFamily="50" charset="-128"/>
              </a:rPr>
              <a:t>みずき</a:t>
            </a:r>
            <a:r>
              <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小規模多機能サテライト</a:t>
            </a:r>
            <a:endParaRPr kumimoji="1" lang="en-US" altLang="ja-JP"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通いと訪問機能をメイン</a:t>
            </a:r>
            <a:r>
              <a:rPr kumimoji="1" lang="ja-JP" altLang="en-US"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に</a:t>
            </a:r>
            <a:endParaRPr kumimoji="1" lang="en-US" altLang="ja-JP"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豊科成相区、堀金中下堀、</a:t>
            </a:r>
            <a:endParaRPr kumimoji="1" lang="en-US" altLang="ja-JP"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三郷中萱駅付近を支える。</a:t>
            </a:r>
            <a:endParaRPr kumimoji="1" lang="en-US" altLang="ja-JP" sz="16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9" name="図 8"/>
          <p:cNvPicPr>
            <a:picLocks noChangeAspect="1"/>
          </p:cNvPicPr>
          <p:nvPr/>
        </p:nvPicPr>
        <p:blipFill rotWithShape="1">
          <a:blip r:embed="rId7" cstate="print">
            <a:extLst>
              <a:ext uri="{28A0092B-C50C-407E-A947-70E740481C1C}">
                <a14:useLocalDpi xmlns:a14="http://schemas.microsoft.com/office/drawing/2010/main" val="0"/>
              </a:ext>
            </a:extLst>
          </a:blip>
          <a:srcRect l="13031" r="12301" b="6554"/>
          <a:stretch/>
        </p:blipFill>
        <p:spPr>
          <a:xfrm>
            <a:off x="7630283" y="356907"/>
            <a:ext cx="1824966" cy="1343779"/>
          </a:xfrm>
          <a:prstGeom prst="rect">
            <a:avLst/>
          </a:prstGeom>
        </p:spPr>
      </p:pic>
      <p:sp>
        <p:nvSpPr>
          <p:cNvPr id="10" name="矢印: 右 9"/>
          <p:cNvSpPr/>
          <p:nvPr/>
        </p:nvSpPr>
        <p:spPr>
          <a:xfrm rot="21036923" flipH="1">
            <a:off x="4891928" y="1076159"/>
            <a:ext cx="2747867" cy="63105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退院直後はこちらへ</a:t>
            </a:r>
          </a:p>
        </p:txBody>
      </p:sp>
      <p:sp>
        <p:nvSpPr>
          <p:cNvPr id="3" name="正方形/長方形 2"/>
          <p:cNvSpPr/>
          <p:nvPr/>
        </p:nvSpPr>
        <p:spPr>
          <a:xfrm>
            <a:off x="9334929" y="640323"/>
            <a:ext cx="1052763" cy="516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病　院</a:t>
            </a:r>
          </a:p>
        </p:txBody>
      </p:sp>
      <p:pic>
        <p:nvPicPr>
          <p:cNvPr id="19" name="図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210" y="2532388"/>
            <a:ext cx="732328" cy="805561"/>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335" y="1366706"/>
            <a:ext cx="834079" cy="920939"/>
          </a:xfrm>
          <a:prstGeom prst="rect">
            <a:avLst/>
          </a:prstGeom>
        </p:spPr>
      </p:pic>
      <p:pic>
        <p:nvPicPr>
          <p:cNvPr id="17" name="図 16"/>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7347" b="15182"/>
          <a:stretch/>
        </p:blipFill>
        <p:spPr>
          <a:xfrm>
            <a:off x="2203670" y="1661597"/>
            <a:ext cx="2542432" cy="1473279"/>
          </a:xfrm>
          <a:prstGeom prst="rect">
            <a:avLst/>
          </a:prstGeom>
          <a:ln>
            <a:noFill/>
          </a:ln>
          <a:effectLst>
            <a:outerShdw blurRad="292100" dist="139700" dir="2700000" algn="tl" rotWithShape="0">
              <a:srgbClr val="333333">
                <a:alpha val="65000"/>
              </a:srgbClr>
            </a:outerShdw>
          </a:effectLst>
        </p:spPr>
      </p:pic>
      <p:sp>
        <p:nvSpPr>
          <p:cNvPr id="13" name="四角形: 角を丸くする 12"/>
          <p:cNvSpPr/>
          <p:nvPr/>
        </p:nvSpPr>
        <p:spPr>
          <a:xfrm>
            <a:off x="5891064" y="3413625"/>
            <a:ext cx="2639325" cy="344732"/>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平成</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29</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年１１月</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1</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日にデイサービス→</a:t>
            </a:r>
            <a:endPar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小規模多機能サテライトに転換　</a:t>
            </a:r>
            <a:r>
              <a:rPr lang="ja-JP" altLang="en-US" sz="1100" dirty="0">
                <a:solidFill>
                  <a:prstClr val="white"/>
                </a:solidFill>
                <a:latin typeface="Calibri" panose="020F0502020204030204"/>
                <a:ea typeface="ＭＳ Ｐゴシック" panose="020B0600070205080204" pitchFamily="50" charset="-128"/>
              </a:rPr>
              <a:t>済</a:t>
            </a:r>
            <a:endPar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正方形/長方形 14"/>
          <p:cNvSpPr/>
          <p:nvPr/>
        </p:nvSpPr>
        <p:spPr>
          <a:xfrm>
            <a:off x="-18045" y="5909771"/>
            <a:ext cx="5937584" cy="929534"/>
          </a:xfrm>
          <a:prstGeom prst="rect">
            <a:avLst/>
          </a:prstGeom>
          <a:solidFill>
            <a:srgbClr val="C890B8"/>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この図を実現するために、当法人運営の「訪問看護ステーションつばさ」が</a:t>
            </a:r>
            <a:endPar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lvl="0" algn="ctr" defTabSz="457200">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病院</a:t>
            </a:r>
            <a:r>
              <a:rPr lang="en-US" altLang="ja-JP" sz="1400" dirty="0">
                <a:solidFill>
                  <a:srgbClr val="000000"/>
                </a:solidFill>
              </a:rPr>
              <a:t>×</a:t>
            </a:r>
            <a:r>
              <a:rPr lang="ja-JP" altLang="en-US" sz="1400" b="1" dirty="0">
                <a:solidFill>
                  <a:srgbClr val="000000"/>
                </a:solidFill>
              </a:rPr>
              <a:t>主治医</a:t>
            </a:r>
            <a:r>
              <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小多機→（他の介護保険事業所）の仲介をし</a:t>
            </a:r>
            <a:endPar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lvl="0" algn="ctr" defTabSz="457200">
              <a:defRPr/>
            </a:pPr>
            <a:r>
              <a:rPr lang="ja-JP" altLang="en-US" sz="1400" dirty="0">
                <a:solidFill>
                  <a:srgbClr val="000000"/>
                </a:solidFill>
                <a:latin typeface="Calibri" panose="020F0502020204030204"/>
                <a:ea typeface="ＭＳ Ｐゴシック" panose="020B0600070205080204" pitchFamily="50" charset="-128"/>
              </a:rPr>
              <a:t>在宅へ戻って介護生活を行える為の“ハブ”ステーションとして活躍します。</a:t>
            </a:r>
            <a:endParaRPr lang="en-US" altLang="ja-JP" sz="1400" dirty="0">
              <a:solidFill>
                <a:srgbClr val="000000"/>
              </a:solidFill>
              <a:latin typeface="Calibri" panose="020F0502020204030204"/>
              <a:ea typeface="ＭＳ Ｐゴシック" panose="020B0600070205080204" pitchFamily="50" charset="-128"/>
            </a:endParaRPr>
          </a:p>
          <a:p>
            <a:pPr lvl="0" algn="ctr" defTabSz="457200">
              <a:defRPr/>
            </a:pP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現在、訪看と医療機関の連携状況＝</a:t>
            </a:r>
            <a:r>
              <a:rPr kumimoji="1" lang="en-US" altLang="ja-JP"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19</a:t>
            </a:r>
            <a:r>
              <a:rPr kumimoji="1" lang="ja-JP" alt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名の主治医に訪問看護指示書を依頼</a:t>
            </a:r>
          </a:p>
        </p:txBody>
      </p:sp>
      <p:sp>
        <p:nvSpPr>
          <p:cNvPr id="27" name="テキスト ボックス 26"/>
          <p:cNvSpPr txBox="1"/>
          <p:nvPr/>
        </p:nvSpPr>
        <p:spPr>
          <a:xfrm>
            <a:off x="4850305" y="1772151"/>
            <a:ext cx="3993672"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👈けやきは看護師やリハビリスタッフの配置・訪問看護との連携</a:t>
            </a:r>
            <a:r>
              <a:rPr lang="ja-JP" altLang="en-US" sz="200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latin typeface="Calibri" panose="020F0502020204030204"/>
                <a:ea typeface="ＭＳ Ｐゴシック" panose="020B0600070205080204" pitchFamily="50" charset="-128"/>
              </a:rPr>
              <a:t>で</a:t>
            </a:r>
            <a:r>
              <a:rPr kumimoji="1" lang="ja-JP" altLang="en-US" sz="2000" b="0" i="0" u="none" strike="noStrike" kern="1200" cap="none" spc="0" normalizeH="0" baseline="0" noProof="0" dirty="0" err="1">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r>
              <a:rPr kumimoji="1" lang="ja-JP" altLang="en-US" sz="20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病院退院直後の方の</a:t>
            </a:r>
            <a:r>
              <a:rPr kumimoji="1" lang="ja-JP" altLang="en-US" sz="20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利用</a:t>
            </a:r>
            <a:r>
              <a:rPr lang="ja-JP" altLang="en-US" sz="2000" b="1"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latin typeface="Calibri" panose="020F0502020204030204"/>
                <a:ea typeface="ＭＳ Ｐゴシック" panose="020B0600070205080204" pitchFamily="50" charset="-128"/>
              </a:rPr>
              <a:t>ができます。</a:t>
            </a:r>
            <a:endParaRPr kumimoji="1" lang="en-US" altLang="ja-JP" sz="20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E48312">
                    <a:lumMod val="20000"/>
                    <a:lumOff val="80000"/>
                  </a:srgbClr>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E48312">
                    <a:lumMod val="20000"/>
                    <a:lumOff val="80000"/>
                  </a:srgbClr>
                </a:solidFill>
                <a:effectLst/>
                <a:uLnTx/>
                <a:uFillTx/>
                <a:latin typeface="Calibri" panose="020F0502020204030204"/>
                <a:ea typeface="ＭＳ Ｐゴシック" panose="020B0600070205080204" pitchFamily="50" charset="-128"/>
                <a:cs typeface="+mn-cs"/>
              </a:rPr>
              <a:t>　</a:t>
            </a:r>
          </a:p>
        </p:txBody>
      </p:sp>
      <p:sp>
        <p:nvSpPr>
          <p:cNvPr id="14" name="四角形: 角を丸くする 13"/>
          <p:cNvSpPr/>
          <p:nvPr/>
        </p:nvSpPr>
        <p:spPr>
          <a:xfrm>
            <a:off x="190030" y="3465123"/>
            <a:ext cx="2851485" cy="30079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平成</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30</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年４月</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1</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日オープン</a:t>
            </a:r>
          </a:p>
        </p:txBody>
      </p:sp>
      <p:sp>
        <p:nvSpPr>
          <p:cNvPr id="18" name="四角形: 角を丸くする 17"/>
          <p:cNvSpPr/>
          <p:nvPr/>
        </p:nvSpPr>
        <p:spPr>
          <a:xfrm>
            <a:off x="1282342" y="2058404"/>
            <a:ext cx="1248216" cy="321688"/>
          </a:xfrm>
          <a:prstGeom prst="round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☆通　い</a:t>
            </a:r>
          </a:p>
        </p:txBody>
      </p:sp>
      <p:sp>
        <p:nvSpPr>
          <p:cNvPr id="25" name="四角形: 角を丸くする 24"/>
          <p:cNvSpPr/>
          <p:nvPr/>
        </p:nvSpPr>
        <p:spPr>
          <a:xfrm>
            <a:off x="1282342" y="2438941"/>
            <a:ext cx="1244586" cy="311776"/>
          </a:xfrm>
          <a:prstGeom prst="roundRect">
            <a:avLst/>
          </a:prstGeom>
          <a:solidFill>
            <a:schemeClr val="accent1">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☆泊まり</a:t>
            </a:r>
          </a:p>
        </p:txBody>
      </p:sp>
      <p:sp>
        <p:nvSpPr>
          <p:cNvPr id="26" name="四角形: 角を丸くする 25"/>
          <p:cNvSpPr/>
          <p:nvPr/>
        </p:nvSpPr>
        <p:spPr>
          <a:xfrm>
            <a:off x="1282342" y="2782751"/>
            <a:ext cx="1034715" cy="311776"/>
          </a:xfrm>
          <a:prstGeom prst="roundRect">
            <a:avLst/>
          </a:prstGeom>
          <a:solidFill>
            <a:schemeClr val="bg2">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訪　問</a:t>
            </a:r>
          </a:p>
        </p:txBody>
      </p:sp>
      <p:sp>
        <p:nvSpPr>
          <p:cNvPr id="28" name="四角形: 角を丸くする 27"/>
          <p:cNvSpPr/>
          <p:nvPr/>
        </p:nvSpPr>
        <p:spPr>
          <a:xfrm>
            <a:off x="5301895" y="4579632"/>
            <a:ext cx="1146876" cy="311776"/>
          </a:xfrm>
          <a:prstGeom prst="roundRect">
            <a:avLst/>
          </a:prstGeom>
          <a:solidFill>
            <a:schemeClr val="bg2">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☆訪　問</a:t>
            </a:r>
          </a:p>
        </p:txBody>
      </p:sp>
      <p:sp>
        <p:nvSpPr>
          <p:cNvPr id="29" name="四角形: 角を丸くする 28"/>
          <p:cNvSpPr/>
          <p:nvPr/>
        </p:nvSpPr>
        <p:spPr>
          <a:xfrm>
            <a:off x="5301895" y="4234954"/>
            <a:ext cx="1146876" cy="286314"/>
          </a:xfrm>
          <a:prstGeom prst="round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☆通　い</a:t>
            </a:r>
          </a:p>
        </p:txBody>
      </p:sp>
      <p:sp>
        <p:nvSpPr>
          <p:cNvPr id="30" name="四角形: 角を丸くする 29"/>
          <p:cNvSpPr/>
          <p:nvPr/>
        </p:nvSpPr>
        <p:spPr>
          <a:xfrm>
            <a:off x="1547965" y="4187835"/>
            <a:ext cx="1034715" cy="321688"/>
          </a:xfrm>
          <a:prstGeom prst="round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通　い</a:t>
            </a:r>
          </a:p>
        </p:txBody>
      </p:sp>
      <p:sp>
        <p:nvSpPr>
          <p:cNvPr id="31" name="四角形: 角を丸くする 30"/>
          <p:cNvSpPr/>
          <p:nvPr/>
        </p:nvSpPr>
        <p:spPr>
          <a:xfrm>
            <a:off x="1359568" y="3845955"/>
            <a:ext cx="1223112" cy="311776"/>
          </a:xfrm>
          <a:prstGeom prst="roundRect">
            <a:avLst/>
          </a:prstGeom>
          <a:solidFill>
            <a:schemeClr val="accent1">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☆泊まり</a:t>
            </a:r>
          </a:p>
        </p:txBody>
      </p:sp>
      <p:sp>
        <p:nvSpPr>
          <p:cNvPr id="12" name="矢印: 右 11"/>
          <p:cNvSpPr/>
          <p:nvPr/>
        </p:nvSpPr>
        <p:spPr>
          <a:xfrm rot="2593262" flipV="1">
            <a:off x="4913408" y="3530180"/>
            <a:ext cx="1000863" cy="543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32" name="Picture 2" descr="「kaigoinn irasuto」の画像検索結果"/>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354"/>
          <a:stretch/>
        </p:blipFill>
        <p:spPr bwMode="auto">
          <a:xfrm>
            <a:off x="426046" y="4312200"/>
            <a:ext cx="700029" cy="769885"/>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4725367" y="2767457"/>
            <a:ext cx="420163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☝退院後</a:t>
            </a:r>
            <a:r>
              <a:rPr kumimoji="1" lang="en-US" altLang="ja-JP"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1</a:t>
            </a: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週間～</a:t>
            </a:r>
            <a:r>
              <a:rPr kumimoji="1" lang="en-US" altLang="ja-JP"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1</a:t>
            </a: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か月程度の泊まり利用で</a:t>
            </a:r>
            <a:endParaRPr kumimoji="1" lang="en-US" altLang="ja-JP"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アセスメントしながら徐々に自宅＆他事業所へ</a:t>
            </a:r>
          </a:p>
        </p:txBody>
      </p:sp>
      <p:sp>
        <p:nvSpPr>
          <p:cNvPr id="11" name="矢印: 右 10"/>
          <p:cNvSpPr/>
          <p:nvPr/>
        </p:nvSpPr>
        <p:spPr>
          <a:xfrm rot="5400000">
            <a:off x="2973470" y="3206763"/>
            <a:ext cx="703649" cy="481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テキスト ボックス 34"/>
          <p:cNvSpPr txBox="1"/>
          <p:nvPr/>
        </p:nvSpPr>
        <p:spPr>
          <a:xfrm>
            <a:off x="8809531" y="4362634"/>
            <a:ext cx="3370027"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又は！</a:t>
            </a:r>
            <a:endPar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今まで通っていた　</a:t>
            </a:r>
            <a:endParaRPr kumimoji="1" lang="en-US" altLang="ja-JP"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デイサービス等へ</a:t>
            </a:r>
            <a:endParaRPr kumimoji="1" lang="en-US" altLang="ja-JP"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人間関係は一昼夜では築けないもの。回復後は馴染みのケアマネジャーやデイサービス等に</a:t>
            </a:r>
            <a:r>
              <a:rPr kumimoji="1" lang="ja-JP" altLang="en-US" sz="1600" b="1" i="0" u="sng"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復活もできます</a:t>
            </a:r>
            <a:r>
              <a:rPr kumimoji="1" lang="ja-JP" altLang="en-US" sz="16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rPr>
              <a:t>。</a:t>
            </a:r>
            <a:endParaRPr kumimoji="1" lang="en-US" altLang="ja-JP" sz="1600" b="1"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E48312">
                    <a:lumMod val="20000"/>
                    <a:lumOff val="80000"/>
                  </a:srgbClr>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a:ln>
                  <a:gradFill>
                    <a:gsLst>
                      <a:gs pos="0">
                        <a:srgbClr val="E48312">
                          <a:lumMod val="5000"/>
                          <a:lumOff val="95000"/>
                        </a:srgbClr>
                      </a:gs>
                      <a:gs pos="74000">
                        <a:srgbClr val="E48312">
                          <a:lumMod val="45000"/>
                          <a:lumOff val="55000"/>
                        </a:srgbClr>
                      </a:gs>
                      <a:gs pos="83000">
                        <a:srgbClr val="E48312">
                          <a:lumMod val="45000"/>
                          <a:lumOff val="55000"/>
                        </a:srgbClr>
                      </a:gs>
                      <a:gs pos="100000">
                        <a:srgbClr val="E48312">
                          <a:lumMod val="30000"/>
                          <a:lumOff val="70000"/>
                        </a:srgbClr>
                      </a:gs>
                    </a:gsLst>
                    <a:lin ang="5400000" scaled="1"/>
                  </a:gradFill>
                </a:ln>
                <a:solidFill>
                  <a:srgbClr val="E48312">
                    <a:lumMod val="20000"/>
                    <a:lumOff val="80000"/>
                  </a:srgbClr>
                </a:solidFill>
                <a:effectLst/>
                <a:uLnTx/>
                <a:uFillTx/>
                <a:latin typeface="Calibri" panose="020F0502020204030204"/>
                <a:ea typeface="ＭＳ Ｐゴシック" panose="020B0600070205080204" pitchFamily="50" charset="-128"/>
                <a:cs typeface="+mn-cs"/>
              </a:rPr>
              <a:t>　</a:t>
            </a:r>
          </a:p>
        </p:txBody>
      </p:sp>
      <p:sp>
        <p:nvSpPr>
          <p:cNvPr id="36" name="吹き出し: 円形 35"/>
          <p:cNvSpPr/>
          <p:nvPr/>
        </p:nvSpPr>
        <p:spPr>
          <a:xfrm rot="493495">
            <a:off x="9667639" y="1397236"/>
            <a:ext cx="2501116" cy="1068454"/>
          </a:xfrm>
          <a:prstGeom prst="wedgeEllipseCallout">
            <a:avLst>
              <a:gd name="adj1" fmla="val -15117"/>
              <a:gd name="adj2" fmla="val 64286"/>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「体調良くなったから、前の事業所へ戻ろう！」</a:t>
            </a:r>
          </a:p>
        </p:txBody>
      </p:sp>
      <p:sp>
        <p:nvSpPr>
          <p:cNvPr id="39" name="テキスト ボックス 38"/>
          <p:cNvSpPr txBox="1"/>
          <p:nvPr/>
        </p:nvSpPr>
        <p:spPr>
          <a:xfrm>
            <a:off x="9119937" y="2490276"/>
            <a:ext cx="27492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他事業所と連携して・・・</a:t>
            </a:r>
          </a:p>
        </p:txBody>
      </p:sp>
      <p:sp>
        <p:nvSpPr>
          <p:cNvPr id="37" name="矢印: 右 36"/>
          <p:cNvSpPr/>
          <p:nvPr/>
        </p:nvSpPr>
        <p:spPr>
          <a:xfrm rot="1679088" flipV="1">
            <a:off x="8601646" y="2596254"/>
            <a:ext cx="840786" cy="643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14031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楕円 75"/>
          <p:cNvSpPr/>
          <p:nvPr/>
        </p:nvSpPr>
        <p:spPr>
          <a:xfrm>
            <a:off x="8949461" y="1642310"/>
            <a:ext cx="3209271" cy="472208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 name="サブタイトル 2"/>
          <p:cNvSpPr>
            <a:spLocks noGrp="1"/>
          </p:cNvSpPr>
          <p:nvPr>
            <p:ph type="subTitle" idx="1"/>
          </p:nvPr>
        </p:nvSpPr>
        <p:spPr>
          <a:xfrm>
            <a:off x="2602562" y="54599"/>
            <a:ext cx="5825706" cy="443751"/>
          </a:xfrm>
        </p:spPr>
        <p:txBody>
          <a:bodyPr>
            <a:noAutofit/>
          </a:bodyPr>
          <a:lstStyle/>
          <a:p>
            <a:r>
              <a:rPr kumimoji="1" lang="ja-JP" altLang="en-US" sz="3200" dirty="0"/>
              <a:t>目指すべき宗明会　組織図</a:t>
            </a:r>
          </a:p>
        </p:txBody>
      </p:sp>
      <p:sp>
        <p:nvSpPr>
          <p:cNvPr id="4" name="サブタイトル 2"/>
          <p:cNvSpPr txBox="1">
            <a:spLocks/>
          </p:cNvSpPr>
          <p:nvPr/>
        </p:nvSpPr>
        <p:spPr>
          <a:xfrm>
            <a:off x="8690041" y="7536"/>
            <a:ext cx="3134319" cy="443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800" dirty="0">
                <a:solidFill>
                  <a:schemeClr val="accent6">
                    <a:lumMod val="75000"/>
                  </a:schemeClr>
                </a:solidFill>
              </a:rPr>
              <a:t>2017</a:t>
            </a:r>
            <a:r>
              <a:rPr lang="ja-JP" altLang="en-US" sz="1800" dirty="0">
                <a:solidFill>
                  <a:schemeClr val="accent6">
                    <a:lumMod val="75000"/>
                  </a:schemeClr>
                </a:solidFill>
              </a:rPr>
              <a:t>年３月２２日　時点</a:t>
            </a:r>
          </a:p>
        </p:txBody>
      </p:sp>
      <p:sp>
        <p:nvSpPr>
          <p:cNvPr id="21" name="円/楕円 20"/>
          <p:cNvSpPr/>
          <p:nvPr/>
        </p:nvSpPr>
        <p:spPr>
          <a:xfrm>
            <a:off x="5186331" y="1101512"/>
            <a:ext cx="1368089" cy="133583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b="1" dirty="0">
                <a:solidFill>
                  <a:schemeClr val="bg1"/>
                </a:solidFill>
              </a:rPr>
              <a:t>訪問看護</a:t>
            </a:r>
            <a:r>
              <a:rPr lang="en-US" altLang="ja-JP" sz="1400" b="1" dirty="0">
                <a:solidFill>
                  <a:schemeClr val="bg1"/>
                </a:solidFill>
              </a:rPr>
              <a:t>ST</a:t>
            </a:r>
            <a:r>
              <a:rPr lang="ja-JP" altLang="en-US" sz="1400" b="1" dirty="0">
                <a:solidFill>
                  <a:schemeClr val="bg1"/>
                </a:solidFill>
              </a:rPr>
              <a:t>つばさ</a:t>
            </a:r>
            <a:endParaRPr lang="en-US" altLang="ja-JP" sz="1400" b="1" dirty="0">
              <a:solidFill>
                <a:schemeClr val="bg1"/>
              </a:solidFill>
            </a:endParaRPr>
          </a:p>
        </p:txBody>
      </p:sp>
      <p:sp>
        <p:nvSpPr>
          <p:cNvPr id="24" name="円/楕円 23"/>
          <p:cNvSpPr/>
          <p:nvPr/>
        </p:nvSpPr>
        <p:spPr>
          <a:xfrm>
            <a:off x="1893750" y="3930938"/>
            <a:ext cx="1844560" cy="155994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a:t>けやき</a:t>
            </a:r>
            <a:r>
              <a:rPr lang="en-US" altLang="ja-JP" sz="1400" b="1" dirty="0"/>
              <a:t>~</a:t>
            </a:r>
          </a:p>
        </p:txBody>
      </p:sp>
      <p:sp>
        <p:nvSpPr>
          <p:cNvPr id="25" name="円/楕円 24"/>
          <p:cNvSpPr/>
          <p:nvPr/>
        </p:nvSpPr>
        <p:spPr>
          <a:xfrm>
            <a:off x="4871756" y="4981723"/>
            <a:ext cx="1962064"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居宅介護支援事業所こだま</a:t>
            </a:r>
            <a:endParaRPr lang="en-US" altLang="ja-JP" sz="1400" b="1" dirty="0"/>
          </a:p>
        </p:txBody>
      </p:sp>
      <p:sp>
        <p:nvSpPr>
          <p:cNvPr id="26" name="円/楕円 25"/>
          <p:cNvSpPr/>
          <p:nvPr/>
        </p:nvSpPr>
        <p:spPr>
          <a:xfrm>
            <a:off x="814611" y="4442669"/>
            <a:ext cx="1447449"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よってき家サロン</a:t>
            </a:r>
            <a:endParaRPr lang="en-US" altLang="ja-JP" sz="1200" b="1" dirty="0">
              <a:solidFill>
                <a:schemeClr val="bg1"/>
              </a:solidFill>
            </a:endParaRPr>
          </a:p>
        </p:txBody>
      </p:sp>
      <p:sp>
        <p:nvSpPr>
          <p:cNvPr id="27" name="円/楕円 26"/>
          <p:cNvSpPr/>
          <p:nvPr/>
        </p:nvSpPr>
        <p:spPr>
          <a:xfrm>
            <a:off x="3476421" y="4552658"/>
            <a:ext cx="1414293"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有料老人ホーム</a:t>
            </a:r>
            <a:endParaRPr lang="en-US" altLang="ja-JP" sz="1200" b="1" dirty="0">
              <a:solidFill>
                <a:schemeClr val="bg1"/>
              </a:solidFill>
            </a:endParaRPr>
          </a:p>
          <a:p>
            <a:pPr algn="ctr"/>
            <a:r>
              <a:rPr lang="ja-JP" altLang="en-US" sz="1200" b="1" dirty="0">
                <a:solidFill>
                  <a:schemeClr val="bg1"/>
                </a:solidFill>
              </a:rPr>
              <a:t>～けやき～</a:t>
            </a:r>
            <a:endParaRPr lang="en-US" altLang="ja-JP" sz="1200" b="1" dirty="0">
              <a:solidFill>
                <a:schemeClr val="bg1"/>
              </a:solidFill>
            </a:endParaRPr>
          </a:p>
        </p:txBody>
      </p:sp>
      <p:sp>
        <p:nvSpPr>
          <p:cNvPr id="2" name="テキスト ボックス 1"/>
          <p:cNvSpPr txBox="1"/>
          <p:nvPr/>
        </p:nvSpPr>
        <p:spPr>
          <a:xfrm>
            <a:off x="85778" y="83396"/>
            <a:ext cx="2513650" cy="369332"/>
          </a:xfrm>
          <a:prstGeom prst="rect">
            <a:avLst/>
          </a:prstGeom>
          <a:noFill/>
        </p:spPr>
        <p:txBody>
          <a:bodyPr wrap="square" rtlCol="0">
            <a:spAutoFit/>
          </a:bodyPr>
          <a:lstStyle/>
          <a:p>
            <a:r>
              <a:rPr kumimoji="1" lang="ja-JP" altLang="en-US" dirty="0"/>
              <a:t>平成２９年４月</a:t>
            </a:r>
            <a:r>
              <a:rPr kumimoji="1" lang="en-US" altLang="ja-JP" dirty="0"/>
              <a:t>1</a:t>
            </a:r>
            <a:r>
              <a:rPr kumimoji="1" lang="ja-JP" altLang="en-US" dirty="0"/>
              <a:t>日～</a:t>
            </a:r>
          </a:p>
        </p:txBody>
      </p:sp>
      <p:cxnSp>
        <p:nvCxnSpPr>
          <p:cNvPr id="31" name="直線矢印コネクタ 30"/>
          <p:cNvCxnSpPr>
            <a:endCxn id="21" idx="4"/>
          </p:cNvCxnSpPr>
          <p:nvPr/>
        </p:nvCxnSpPr>
        <p:spPr>
          <a:xfrm flipV="1">
            <a:off x="5678709" y="2437349"/>
            <a:ext cx="191667" cy="8629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p:nvPr/>
        </p:nvCxnSpPr>
        <p:spPr>
          <a:xfrm flipH="1">
            <a:off x="3659164" y="4060330"/>
            <a:ext cx="1184598" cy="3127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直線矢印コネクタ 34"/>
          <p:cNvCxnSpPr/>
          <p:nvPr/>
        </p:nvCxnSpPr>
        <p:spPr>
          <a:xfrm flipV="1">
            <a:off x="6977990" y="3097746"/>
            <a:ext cx="262691" cy="65712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7" name="直線矢印コネクタ 36"/>
          <p:cNvCxnSpPr/>
          <p:nvPr/>
        </p:nvCxnSpPr>
        <p:spPr>
          <a:xfrm flipV="1">
            <a:off x="5515415" y="2411665"/>
            <a:ext cx="189588" cy="8417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9" name="直線矢印コネクタ 38"/>
          <p:cNvCxnSpPr/>
          <p:nvPr/>
        </p:nvCxnSpPr>
        <p:spPr>
          <a:xfrm flipH="1">
            <a:off x="3733870" y="4216728"/>
            <a:ext cx="1125406" cy="34517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0" name="直線矢印コネクタ 39"/>
          <p:cNvCxnSpPr/>
          <p:nvPr/>
        </p:nvCxnSpPr>
        <p:spPr>
          <a:xfrm flipV="1">
            <a:off x="6923800" y="3064078"/>
            <a:ext cx="249577" cy="6092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8" name="円/楕円 37"/>
          <p:cNvSpPr/>
          <p:nvPr/>
        </p:nvSpPr>
        <p:spPr>
          <a:xfrm>
            <a:off x="2137547" y="5163353"/>
            <a:ext cx="1395335"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よってき家託児所</a:t>
            </a:r>
            <a:endParaRPr lang="en-US" altLang="ja-JP" sz="1200" b="1" dirty="0">
              <a:solidFill>
                <a:schemeClr val="bg1"/>
              </a:solidFill>
            </a:endParaRPr>
          </a:p>
        </p:txBody>
      </p:sp>
      <p:grpSp>
        <p:nvGrpSpPr>
          <p:cNvPr id="22" name="グループ化 21"/>
          <p:cNvGrpSpPr/>
          <p:nvPr/>
        </p:nvGrpSpPr>
        <p:grpSpPr>
          <a:xfrm>
            <a:off x="4843762" y="3212273"/>
            <a:ext cx="2274496" cy="1679684"/>
            <a:chOff x="6324587" y="1487646"/>
            <a:chExt cx="2274496" cy="1679684"/>
          </a:xfrm>
        </p:grpSpPr>
        <p:sp>
          <p:nvSpPr>
            <p:cNvPr id="23" name="円/楕円 22"/>
            <p:cNvSpPr/>
            <p:nvPr/>
          </p:nvSpPr>
          <p:spPr>
            <a:xfrm>
              <a:off x="6324587" y="1559945"/>
              <a:ext cx="2274496" cy="160738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角丸四角形 12"/>
            <p:cNvSpPr/>
            <p:nvPr/>
          </p:nvSpPr>
          <p:spPr>
            <a:xfrm>
              <a:off x="6365898" y="1487646"/>
              <a:ext cx="1993850" cy="362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b="1" dirty="0">
                  <a:solidFill>
                    <a:schemeClr val="bg1"/>
                  </a:solidFill>
                </a:rPr>
                <a:t>ナースセンター</a:t>
              </a:r>
              <a:r>
                <a:rPr lang="ja-JP" altLang="en-US" sz="1000" b="1" dirty="0">
                  <a:solidFill>
                    <a:schemeClr val="bg1"/>
                  </a:solidFill>
                </a:rPr>
                <a:t>（仮名）</a:t>
              </a:r>
              <a:endParaRPr lang="en-US" altLang="ja-JP" sz="1000" b="1" dirty="0">
                <a:solidFill>
                  <a:schemeClr val="bg1"/>
                </a:solidFill>
              </a:endParaRPr>
            </a:p>
          </p:txBody>
        </p:sp>
        <p:sp>
          <p:nvSpPr>
            <p:cNvPr id="14" name="円/楕円 13"/>
            <p:cNvSpPr/>
            <p:nvPr/>
          </p:nvSpPr>
          <p:spPr>
            <a:xfrm>
              <a:off x="6447106" y="2075165"/>
              <a:ext cx="990601" cy="6857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200" b="1" dirty="0">
                  <a:solidFill>
                    <a:schemeClr val="bg1"/>
                  </a:solidFill>
                </a:rPr>
                <a:t>ナース</a:t>
              </a:r>
              <a:endParaRPr kumimoji="1" lang="ja-JP" altLang="en-US" sz="1200" b="1" dirty="0">
                <a:solidFill>
                  <a:schemeClr val="bg1"/>
                </a:solidFill>
              </a:endParaRPr>
            </a:p>
          </p:txBody>
        </p:sp>
        <p:sp>
          <p:nvSpPr>
            <p:cNvPr id="15" name="円/楕円 14"/>
            <p:cNvSpPr/>
            <p:nvPr/>
          </p:nvSpPr>
          <p:spPr>
            <a:xfrm>
              <a:off x="7481227" y="2060026"/>
              <a:ext cx="1040325" cy="66171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400" b="1" dirty="0">
                  <a:solidFill>
                    <a:schemeClr val="bg1"/>
                  </a:solidFill>
                </a:rPr>
                <a:t>セラピスト</a:t>
              </a:r>
              <a:endParaRPr kumimoji="1" lang="ja-JP" altLang="en-US" sz="1400" b="1" dirty="0">
                <a:solidFill>
                  <a:schemeClr val="bg1"/>
                </a:solidFill>
              </a:endParaRPr>
            </a:p>
          </p:txBody>
        </p:sp>
      </p:grpSp>
      <p:sp>
        <p:nvSpPr>
          <p:cNvPr id="11" name="四角形: 角を丸くする 10"/>
          <p:cNvSpPr/>
          <p:nvPr/>
        </p:nvSpPr>
        <p:spPr>
          <a:xfrm>
            <a:off x="97167" y="675020"/>
            <a:ext cx="8763072" cy="5469940"/>
          </a:xfrm>
          <a:prstGeom prst="round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角丸四角形 6"/>
          <p:cNvSpPr/>
          <p:nvPr/>
        </p:nvSpPr>
        <p:spPr>
          <a:xfrm>
            <a:off x="338038" y="616429"/>
            <a:ext cx="2808768" cy="58659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800" dirty="0">
                <a:latin typeface="HGS行書体" panose="03000600000000000000" pitchFamily="66" charset="-128"/>
                <a:ea typeface="HGS行書体" panose="03000600000000000000" pitchFamily="66" charset="-128"/>
              </a:rPr>
              <a:t>有限会社宗明会</a:t>
            </a:r>
          </a:p>
        </p:txBody>
      </p:sp>
      <p:sp>
        <p:nvSpPr>
          <p:cNvPr id="5" name="角丸四角形 4"/>
          <p:cNvSpPr/>
          <p:nvPr/>
        </p:nvSpPr>
        <p:spPr>
          <a:xfrm>
            <a:off x="2741527" y="2932963"/>
            <a:ext cx="1906438" cy="58659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t>経営企画室</a:t>
            </a:r>
          </a:p>
        </p:txBody>
      </p:sp>
      <p:sp>
        <p:nvSpPr>
          <p:cNvPr id="28" name="正方形/長方形 27"/>
          <p:cNvSpPr/>
          <p:nvPr/>
        </p:nvSpPr>
        <p:spPr>
          <a:xfrm>
            <a:off x="8896708" y="554336"/>
            <a:ext cx="3031320" cy="118008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600" b="1" dirty="0"/>
              <a:t>現在考えている、将来的に地域を支える為のサービスの構想</a:t>
            </a:r>
            <a:endParaRPr lang="en-US" altLang="ja-JP" sz="1600" b="1" dirty="0"/>
          </a:p>
          <a:p>
            <a:pPr algn="ctr"/>
            <a:r>
              <a:rPr kumimoji="1" lang="ja-JP" altLang="en-US" sz="1600" b="1" dirty="0"/>
              <a:t>また、会社の仕組み</a:t>
            </a:r>
            <a:endParaRPr kumimoji="1" lang="en-US" altLang="ja-JP" sz="1600" b="1" dirty="0"/>
          </a:p>
        </p:txBody>
      </p:sp>
      <p:sp>
        <p:nvSpPr>
          <p:cNvPr id="45" name="円/楕円 24"/>
          <p:cNvSpPr/>
          <p:nvPr/>
        </p:nvSpPr>
        <p:spPr>
          <a:xfrm>
            <a:off x="6717914" y="4461001"/>
            <a:ext cx="1962064"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訪問介護</a:t>
            </a:r>
            <a:endParaRPr lang="en-US" altLang="ja-JP" sz="1400" b="1" dirty="0"/>
          </a:p>
          <a:p>
            <a:pPr algn="ctr"/>
            <a:r>
              <a:rPr lang="en-US" altLang="ja-JP" sz="1400" b="1" dirty="0"/>
              <a:t>ST</a:t>
            </a:r>
            <a:r>
              <a:rPr lang="ja-JP" altLang="en-US" sz="1400" b="1" dirty="0"/>
              <a:t>みどり</a:t>
            </a:r>
            <a:endParaRPr lang="en-US" altLang="ja-JP" sz="1400" b="1" dirty="0"/>
          </a:p>
        </p:txBody>
      </p:sp>
      <p:sp>
        <p:nvSpPr>
          <p:cNvPr id="48" name="円/楕円 24"/>
          <p:cNvSpPr/>
          <p:nvPr/>
        </p:nvSpPr>
        <p:spPr>
          <a:xfrm>
            <a:off x="6398211" y="1947331"/>
            <a:ext cx="1962064"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デイサービス</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a:t>ハナミズキ</a:t>
            </a:r>
            <a:r>
              <a:rPr lang="en-US" altLang="ja-JP" sz="1400" b="1" dirty="0"/>
              <a:t>~</a:t>
            </a:r>
          </a:p>
        </p:txBody>
      </p:sp>
      <p:sp>
        <p:nvSpPr>
          <p:cNvPr id="12" name="テキスト ボックス 11"/>
          <p:cNvSpPr txBox="1"/>
          <p:nvPr/>
        </p:nvSpPr>
        <p:spPr>
          <a:xfrm>
            <a:off x="3079426" y="686832"/>
            <a:ext cx="1992808" cy="523220"/>
          </a:xfrm>
          <a:prstGeom prst="rect">
            <a:avLst/>
          </a:prstGeom>
          <a:noFill/>
        </p:spPr>
        <p:txBody>
          <a:bodyPr wrap="square" rtlCol="0">
            <a:spAutoFit/>
          </a:bodyPr>
          <a:lstStyle/>
          <a:p>
            <a:r>
              <a:rPr kumimoji="1" lang="ja-JP" altLang="en-US" sz="1400" b="1" dirty="0"/>
              <a:t>代表取締役　山田聡</a:t>
            </a:r>
            <a:endParaRPr kumimoji="1" lang="en-US" altLang="ja-JP" sz="1400" b="1" dirty="0"/>
          </a:p>
          <a:p>
            <a:r>
              <a:rPr lang="ja-JP" altLang="en-US" sz="1400" b="1" dirty="0"/>
              <a:t>　専務取締役　山田豊</a:t>
            </a:r>
            <a:endParaRPr kumimoji="1" lang="ja-JP" altLang="en-US" sz="1400" b="1" dirty="0"/>
          </a:p>
        </p:txBody>
      </p:sp>
      <p:sp>
        <p:nvSpPr>
          <p:cNvPr id="6" name="楕円 5"/>
          <p:cNvSpPr/>
          <p:nvPr/>
        </p:nvSpPr>
        <p:spPr>
          <a:xfrm>
            <a:off x="2924566" y="1816366"/>
            <a:ext cx="1631236" cy="96426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en-US" altLang="ja-JP" b="1" dirty="0"/>
              <a:t>OD</a:t>
            </a:r>
            <a:r>
              <a:rPr kumimoji="1" lang="ja-JP" altLang="en-US" b="1" dirty="0"/>
              <a:t>会議</a:t>
            </a:r>
            <a:endParaRPr kumimoji="1" lang="en-US" altLang="ja-JP" b="1" dirty="0"/>
          </a:p>
          <a:p>
            <a:pPr algn="ctr"/>
            <a:r>
              <a:rPr lang="ja-JP" altLang="en-US" sz="1200" dirty="0"/>
              <a:t>（組織開発）</a:t>
            </a:r>
            <a:endParaRPr kumimoji="1" lang="ja-JP" altLang="en-US" sz="1200" dirty="0"/>
          </a:p>
        </p:txBody>
      </p:sp>
      <p:grpSp>
        <p:nvGrpSpPr>
          <p:cNvPr id="61" name="グループ化 60"/>
          <p:cNvGrpSpPr/>
          <p:nvPr/>
        </p:nvGrpSpPr>
        <p:grpSpPr>
          <a:xfrm>
            <a:off x="535633" y="1769430"/>
            <a:ext cx="2149518" cy="1913078"/>
            <a:chOff x="330358" y="1339287"/>
            <a:chExt cx="2572830" cy="2392379"/>
          </a:xfrm>
        </p:grpSpPr>
        <p:sp>
          <p:nvSpPr>
            <p:cNvPr id="63" name="円/楕円 28"/>
            <p:cNvSpPr/>
            <p:nvPr/>
          </p:nvSpPr>
          <p:spPr>
            <a:xfrm>
              <a:off x="330358" y="1394630"/>
              <a:ext cx="2572830" cy="2337036"/>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64" name="角丸四角形 6"/>
            <p:cNvSpPr/>
            <p:nvPr/>
          </p:nvSpPr>
          <p:spPr>
            <a:xfrm>
              <a:off x="638393" y="1339287"/>
              <a:ext cx="1906438" cy="586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マネジメント部</a:t>
              </a:r>
              <a:endParaRPr kumimoji="1" lang="ja-JP" altLang="en-US" sz="1400" b="1" dirty="0"/>
            </a:p>
          </p:txBody>
        </p:sp>
        <p:sp>
          <p:nvSpPr>
            <p:cNvPr id="65" name="角丸四角形 7"/>
            <p:cNvSpPr/>
            <p:nvPr/>
          </p:nvSpPr>
          <p:spPr>
            <a:xfrm>
              <a:off x="755924" y="2992313"/>
              <a:ext cx="1664900" cy="42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経理・各請求</a:t>
              </a:r>
              <a:endParaRPr kumimoji="1" lang="ja-JP" altLang="en-US" sz="1400" dirty="0"/>
            </a:p>
          </p:txBody>
        </p:sp>
        <p:sp>
          <p:nvSpPr>
            <p:cNvPr id="66" name="角丸四角形 8"/>
            <p:cNvSpPr/>
            <p:nvPr/>
          </p:nvSpPr>
          <p:spPr>
            <a:xfrm>
              <a:off x="755924" y="2540146"/>
              <a:ext cx="1664899" cy="353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総務管理</a:t>
              </a:r>
              <a:endParaRPr kumimoji="1" lang="ja-JP" altLang="en-US" sz="1400" dirty="0"/>
            </a:p>
          </p:txBody>
        </p:sp>
        <p:sp>
          <p:nvSpPr>
            <p:cNvPr id="67" name="角丸四角形 9"/>
            <p:cNvSpPr/>
            <p:nvPr/>
          </p:nvSpPr>
          <p:spPr>
            <a:xfrm>
              <a:off x="593432" y="2079485"/>
              <a:ext cx="2016060" cy="3623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t>HRD</a:t>
              </a:r>
              <a:r>
                <a:rPr lang="ja-JP" altLang="en-US" sz="1200" dirty="0"/>
                <a:t>（人事・人財）</a:t>
              </a:r>
              <a:endParaRPr kumimoji="1" lang="ja-JP" altLang="en-US" sz="1200" dirty="0"/>
            </a:p>
          </p:txBody>
        </p:sp>
      </p:grpSp>
      <p:sp>
        <p:nvSpPr>
          <p:cNvPr id="70" name="円/楕円 16"/>
          <p:cNvSpPr/>
          <p:nvPr/>
        </p:nvSpPr>
        <p:spPr>
          <a:xfrm>
            <a:off x="10396560" y="4009459"/>
            <a:ext cx="1670954" cy="124451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bg1"/>
                </a:solidFill>
              </a:rPr>
              <a:t>生活支援有償</a:t>
            </a:r>
            <a:endParaRPr lang="en-US" altLang="ja-JP" sz="1600" b="1" dirty="0">
              <a:solidFill>
                <a:schemeClr val="bg1"/>
              </a:solidFill>
            </a:endParaRPr>
          </a:p>
          <a:p>
            <a:pPr algn="ctr"/>
            <a:r>
              <a:rPr lang="ja-JP" altLang="en-US" sz="1600" b="1" dirty="0">
                <a:solidFill>
                  <a:schemeClr val="bg1"/>
                </a:solidFill>
              </a:rPr>
              <a:t>サポート</a:t>
            </a:r>
            <a:r>
              <a:rPr lang="en-US" altLang="ja-JP" sz="1600" b="1" dirty="0">
                <a:solidFill>
                  <a:schemeClr val="bg1"/>
                </a:solidFill>
              </a:rPr>
              <a:t>ST</a:t>
            </a:r>
            <a:endParaRPr kumimoji="1" lang="ja-JP" altLang="en-US" sz="1600" b="1" dirty="0">
              <a:solidFill>
                <a:schemeClr val="bg1"/>
              </a:solidFill>
            </a:endParaRPr>
          </a:p>
        </p:txBody>
      </p:sp>
      <p:sp>
        <p:nvSpPr>
          <p:cNvPr id="74" name="円/楕円 20"/>
          <p:cNvSpPr/>
          <p:nvPr/>
        </p:nvSpPr>
        <p:spPr>
          <a:xfrm>
            <a:off x="8690041" y="2761699"/>
            <a:ext cx="1892224" cy="78168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b="1" dirty="0">
                <a:solidFill>
                  <a:schemeClr val="bg1"/>
                </a:solidFill>
              </a:rPr>
              <a:t>自費サービス</a:t>
            </a:r>
            <a:endParaRPr lang="en-US" altLang="ja-JP" sz="1400" b="1" dirty="0">
              <a:solidFill>
                <a:schemeClr val="bg1"/>
              </a:solidFill>
            </a:endParaRPr>
          </a:p>
          <a:p>
            <a:pPr algn="ctr"/>
            <a:r>
              <a:rPr lang="ja-JP" altLang="en-US" sz="1400" b="1" dirty="0">
                <a:solidFill>
                  <a:schemeClr val="bg1"/>
                </a:solidFill>
              </a:rPr>
              <a:t>リハ・看護</a:t>
            </a:r>
            <a:endParaRPr lang="en-US" altLang="ja-JP" sz="1400" b="1" dirty="0">
              <a:solidFill>
                <a:schemeClr val="bg1"/>
              </a:solidFill>
            </a:endParaRPr>
          </a:p>
        </p:txBody>
      </p:sp>
      <p:sp>
        <p:nvSpPr>
          <p:cNvPr id="78" name="円/楕円 16"/>
          <p:cNvSpPr/>
          <p:nvPr/>
        </p:nvSpPr>
        <p:spPr>
          <a:xfrm>
            <a:off x="8903758" y="3540984"/>
            <a:ext cx="1856258" cy="116992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00" b="1" dirty="0">
                <a:solidFill>
                  <a:schemeClr val="bg1"/>
                </a:solidFill>
              </a:rPr>
              <a:t>シェアハウス的な有料老人ホーム</a:t>
            </a:r>
            <a:endParaRPr lang="en-US" altLang="ja-JP" sz="1400" b="1" dirty="0">
              <a:solidFill>
                <a:schemeClr val="bg1"/>
              </a:solidFill>
            </a:endParaRPr>
          </a:p>
        </p:txBody>
      </p:sp>
      <p:sp>
        <p:nvSpPr>
          <p:cNvPr id="80" name="円/楕円 23"/>
          <p:cNvSpPr/>
          <p:nvPr/>
        </p:nvSpPr>
        <p:spPr>
          <a:xfrm>
            <a:off x="9771955" y="5444763"/>
            <a:ext cx="1559803" cy="86790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病児保育</a:t>
            </a:r>
            <a:endParaRPr lang="en-US" altLang="ja-JP" sz="1400" b="1" dirty="0"/>
          </a:p>
          <a:p>
            <a:pPr algn="ctr"/>
            <a:r>
              <a:rPr lang="ja-JP" altLang="en-US" sz="1400" b="1" dirty="0"/>
              <a:t>よってき家</a:t>
            </a:r>
            <a:endParaRPr lang="en-US" altLang="ja-JP" sz="1400" b="1" dirty="0"/>
          </a:p>
        </p:txBody>
      </p:sp>
      <p:sp>
        <p:nvSpPr>
          <p:cNvPr id="82" name="円/楕円 23"/>
          <p:cNvSpPr/>
          <p:nvPr/>
        </p:nvSpPr>
        <p:spPr>
          <a:xfrm>
            <a:off x="9043917" y="4648360"/>
            <a:ext cx="1724829" cy="91044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a:t>
            </a:r>
            <a:endParaRPr lang="en-US" altLang="ja-JP" sz="1400" b="1" dirty="0"/>
          </a:p>
          <a:p>
            <a:pPr algn="ctr"/>
            <a:r>
              <a:rPr lang="ja-JP" altLang="en-US" sz="1400" b="1" dirty="0"/>
              <a:t>多機能</a:t>
            </a:r>
            <a:endParaRPr lang="en-US" altLang="ja-JP" sz="1400" b="1" dirty="0"/>
          </a:p>
          <a:p>
            <a:pPr algn="ctr"/>
            <a:r>
              <a:rPr lang="ja-JP" altLang="en-US" sz="1400" b="1" dirty="0"/>
              <a:t>サテライト　</a:t>
            </a:r>
            <a:endParaRPr lang="en-US" altLang="ja-JP" sz="1400" b="1" dirty="0"/>
          </a:p>
        </p:txBody>
      </p:sp>
      <p:sp>
        <p:nvSpPr>
          <p:cNvPr id="84" name="円/楕円 25"/>
          <p:cNvSpPr/>
          <p:nvPr/>
        </p:nvSpPr>
        <p:spPr>
          <a:xfrm>
            <a:off x="2179978" y="6255585"/>
            <a:ext cx="2107041" cy="58893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＝公的保険・制度外サービス</a:t>
            </a:r>
            <a:endParaRPr lang="en-US" altLang="ja-JP" sz="1200" b="1" dirty="0">
              <a:solidFill>
                <a:schemeClr val="bg1"/>
              </a:solidFill>
            </a:endParaRPr>
          </a:p>
        </p:txBody>
      </p:sp>
      <p:sp>
        <p:nvSpPr>
          <p:cNvPr id="85" name="円/楕円 24"/>
          <p:cNvSpPr/>
          <p:nvPr/>
        </p:nvSpPr>
        <p:spPr>
          <a:xfrm>
            <a:off x="110369" y="6239281"/>
            <a:ext cx="2077096" cy="58954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200" b="1" dirty="0"/>
              <a:t>＝公的保険・制度適用サービス</a:t>
            </a:r>
            <a:endParaRPr lang="en-US" altLang="ja-JP" sz="1200" b="1" dirty="0"/>
          </a:p>
        </p:txBody>
      </p:sp>
      <p:sp>
        <p:nvSpPr>
          <p:cNvPr id="86" name="円/楕円 20"/>
          <p:cNvSpPr/>
          <p:nvPr/>
        </p:nvSpPr>
        <p:spPr>
          <a:xfrm>
            <a:off x="4272047" y="6298105"/>
            <a:ext cx="2651753" cy="5053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200" b="1" dirty="0">
                <a:solidFill>
                  <a:schemeClr val="bg1"/>
                </a:solidFill>
              </a:rPr>
              <a:t>＝看護師・セラピスト</a:t>
            </a:r>
            <a:endParaRPr lang="en-US" altLang="ja-JP" sz="1200" b="1" dirty="0">
              <a:solidFill>
                <a:schemeClr val="bg1"/>
              </a:solidFill>
            </a:endParaRPr>
          </a:p>
          <a:p>
            <a:pPr algn="ctr"/>
            <a:r>
              <a:rPr lang="ja-JP" altLang="en-US" sz="1200" b="1" dirty="0">
                <a:solidFill>
                  <a:schemeClr val="bg1"/>
                </a:solidFill>
              </a:rPr>
              <a:t>医療介護制度外サービス</a:t>
            </a:r>
            <a:endParaRPr lang="en-US" altLang="ja-JP" sz="1200" b="1" dirty="0">
              <a:solidFill>
                <a:schemeClr val="bg1"/>
              </a:solidFill>
            </a:endParaRPr>
          </a:p>
        </p:txBody>
      </p:sp>
      <p:sp>
        <p:nvSpPr>
          <p:cNvPr id="87" name="楕円 86"/>
          <p:cNvSpPr/>
          <p:nvPr/>
        </p:nvSpPr>
        <p:spPr>
          <a:xfrm>
            <a:off x="6923800" y="6298105"/>
            <a:ext cx="1823768" cy="50532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b="1" dirty="0"/>
              <a:t>＝会議体</a:t>
            </a:r>
            <a:endParaRPr kumimoji="1" lang="en-US" altLang="ja-JP" b="1" dirty="0"/>
          </a:p>
        </p:txBody>
      </p:sp>
      <p:sp>
        <p:nvSpPr>
          <p:cNvPr id="95" name="角丸四角形 7"/>
          <p:cNvSpPr/>
          <p:nvPr/>
        </p:nvSpPr>
        <p:spPr>
          <a:xfrm>
            <a:off x="8747568" y="6349822"/>
            <a:ext cx="1390971" cy="414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＝間接部門</a:t>
            </a:r>
            <a:endParaRPr kumimoji="1" lang="ja-JP" altLang="en-US" sz="1400" b="1" dirty="0"/>
          </a:p>
        </p:txBody>
      </p:sp>
      <p:sp>
        <p:nvSpPr>
          <p:cNvPr id="32" name="テキスト ボックス 31"/>
          <p:cNvSpPr txBox="1"/>
          <p:nvPr/>
        </p:nvSpPr>
        <p:spPr>
          <a:xfrm>
            <a:off x="10114743" y="6415964"/>
            <a:ext cx="2180588" cy="369332"/>
          </a:xfrm>
          <a:prstGeom prst="rect">
            <a:avLst/>
          </a:prstGeom>
          <a:noFill/>
        </p:spPr>
        <p:txBody>
          <a:bodyPr wrap="square" rtlCol="0">
            <a:spAutoFit/>
          </a:bodyPr>
          <a:lstStyle/>
          <a:p>
            <a:r>
              <a:rPr kumimoji="1" lang="ja-JP" altLang="en-US" dirty="0"/>
              <a:t>←各色の意味説明</a:t>
            </a:r>
          </a:p>
        </p:txBody>
      </p:sp>
      <p:sp>
        <p:nvSpPr>
          <p:cNvPr id="56" name="角丸四角形 7"/>
          <p:cNvSpPr/>
          <p:nvPr/>
        </p:nvSpPr>
        <p:spPr>
          <a:xfrm>
            <a:off x="9309658" y="2318995"/>
            <a:ext cx="1662755" cy="414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システム運用開発</a:t>
            </a:r>
            <a:endParaRPr kumimoji="1" lang="ja-JP" altLang="en-US" sz="1400" b="1" dirty="0"/>
          </a:p>
        </p:txBody>
      </p:sp>
      <p:sp>
        <p:nvSpPr>
          <p:cNvPr id="71" name="円/楕円 27"/>
          <p:cNvSpPr/>
          <p:nvPr/>
        </p:nvSpPr>
        <p:spPr>
          <a:xfrm>
            <a:off x="10487354" y="3161568"/>
            <a:ext cx="1688808" cy="8571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100" b="1" dirty="0">
                <a:solidFill>
                  <a:schemeClr val="bg1"/>
                </a:solidFill>
              </a:rPr>
              <a:t>夢を叶える為の</a:t>
            </a:r>
            <a:endParaRPr lang="en-US" altLang="ja-JP" sz="1100" b="1" dirty="0">
              <a:solidFill>
                <a:schemeClr val="bg1"/>
              </a:solidFill>
            </a:endParaRPr>
          </a:p>
          <a:p>
            <a:pPr algn="ctr"/>
            <a:r>
              <a:rPr lang="ja-JP" altLang="en-US" sz="1100" b="1" dirty="0">
                <a:solidFill>
                  <a:schemeClr val="bg1"/>
                </a:solidFill>
              </a:rPr>
              <a:t>オーダーメイド</a:t>
            </a:r>
            <a:endParaRPr lang="en-US" altLang="ja-JP" sz="1100" b="1" dirty="0">
              <a:solidFill>
                <a:schemeClr val="bg1"/>
              </a:solidFill>
            </a:endParaRPr>
          </a:p>
          <a:p>
            <a:pPr algn="ctr"/>
            <a:r>
              <a:rPr lang="ja-JP" altLang="en-US" sz="1100" b="1" dirty="0">
                <a:solidFill>
                  <a:schemeClr val="bg1"/>
                </a:solidFill>
              </a:rPr>
              <a:t>サービス</a:t>
            </a:r>
            <a:endParaRPr lang="en-US" altLang="ja-JP" sz="1100" b="1" dirty="0">
              <a:solidFill>
                <a:schemeClr val="bg1"/>
              </a:solidFill>
            </a:endParaRPr>
          </a:p>
        </p:txBody>
      </p:sp>
      <p:sp>
        <p:nvSpPr>
          <p:cNvPr id="57" name="角丸四角形 7"/>
          <p:cNvSpPr/>
          <p:nvPr/>
        </p:nvSpPr>
        <p:spPr>
          <a:xfrm>
            <a:off x="9804200" y="1857821"/>
            <a:ext cx="1662755" cy="414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法改正管理</a:t>
            </a:r>
            <a:endParaRPr kumimoji="1" lang="ja-JP" altLang="en-US" sz="1400" b="1" dirty="0"/>
          </a:p>
        </p:txBody>
      </p:sp>
      <p:sp>
        <p:nvSpPr>
          <p:cNvPr id="69" name="角丸四角形 4"/>
          <p:cNvSpPr/>
          <p:nvPr/>
        </p:nvSpPr>
        <p:spPr>
          <a:xfrm>
            <a:off x="10248845" y="2757983"/>
            <a:ext cx="1871313" cy="49625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200" b="1" dirty="0"/>
              <a:t>アンケートとりまとめ部署</a:t>
            </a:r>
            <a:endParaRPr kumimoji="1" lang="ja-JP" altLang="en-US" sz="1200" b="1" dirty="0"/>
          </a:p>
        </p:txBody>
      </p:sp>
      <p:sp>
        <p:nvSpPr>
          <p:cNvPr id="52" name="サブタイトル 2">
            <a:extLst>
              <a:ext uri="{FF2B5EF4-FFF2-40B4-BE49-F238E27FC236}">
                <a16:creationId xmlns:a16="http://schemas.microsoft.com/office/drawing/2014/main" id="{3B9843A4-0383-45F3-B1D8-4A39103DB92B}"/>
              </a:ext>
            </a:extLst>
          </p:cNvPr>
          <p:cNvSpPr txBox="1">
            <a:spLocks/>
          </p:cNvSpPr>
          <p:nvPr/>
        </p:nvSpPr>
        <p:spPr>
          <a:xfrm>
            <a:off x="9000158" y="276147"/>
            <a:ext cx="2781392" cy="443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800" dirty="0">
                <a:solidFill>
                  <a:schemeClr val="accent6">
                    <a:lumMod val="75000"/>
                  </a:schemeClr>
                </a:solidFill>
              </a:rPr>
              <a:t>2018</a:t>
            </a:r>
            <a:r>
              <a:rPr lang="ja-JP" altLang="en-US" sz="1800" dirty="0">
                <a:solidFill>
                  <a:schemeClr val="accent6">
                    <a:lumMod val="75000"/>
                  </a:schemeClr>
                </a:solidFill>
              </a:rPr>
              <a:t>年９月１日　更新</a:t>
            </a:r>
          </a:p>
        </p:txBody>
      </p:sp>
      <p:sp>
        <p:nvSpPr>
          <p:cNvPr id="7" name="爆発: 8 pt 6">
            <a:extLst>
              <a:ext uri="{FF2B5EF4-FFF2-40B4-BE49-F238E27FC236}">
                <a16:creationId xmlns:a16="http://schemas.microsoft.com/office/drawing/2014/main" id="{96899563-8BBF-4A68-94BF-F21F1B05255D}"/>
              </a:ext>
            </a:extLst>
          </p:cNvPr>
          <p:cNvSpPr/>
          <p:nvPr/>
        </p:nvSpPr>
        <p:spPr>
          <a:xfrm>
            <a:off x="10086748" y="4854551"/>
            <a:ext cx="632129" cy="40994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済</a:t>
            </a:r>
          </a:p>
        </p:txBody>
      </p:sp>
    </p:spTree>
    <p:extLst>
      <p:ext uri="{BB962C8B-B14F-4D97-AF65-F5344CB8AC3E}">
        <p14:creationId xmlns:p14="http://schemas.microsoft.com/office/powerpoint/2010/main" val="220512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www.mext.go.jp/b_menu/shingi/chukyo/chukyo3/032/siryo/06091306/002/0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419" y="2874569"/>
            <a:ext cx="4191000" cy="2486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xt.go.jp/b_menu/shingi/chukyo/chukyo3/032/siryo/06091306/002/0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193781"/>
            <a:ext cx="41910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mext.go.jp/b_menu/shingi/chukyo/chukyo3/032/siryo/06091306/002/0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609" y="224288"/>
            <a:ext cx="523875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http://www.mext.go.jp/b_menu/shingi/chukyo/chukyo3/032/siryo/06091306/002/0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6" y="2424022"/>
            <a:ext cx="3673936" cy="2162611"/>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12870" y="224288"/>
            <a:ext cx="4573199" cy="61247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ICIDH</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と</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ICF</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の違い</a:t>
            </a:r>
          </a:p>
        </p:txBody>
      </p:sp>
      <p:sp>
        <p:nvSpPr>
          <p:cNvPr id="8" name="正方形/長方形 7"/>
          <p:cNvSpPr/>
          <p:nvPr/>
        </p:nvSpPr>
        <p:spPr>
          <a:xfrm>
            <a:off x="5476098" y="207390"/>
            <a:ext cx="1053022" cy="40311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ICIDH</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正方形/長方形 8"/>
          <p:cNvSpPr/>
          <p:nvPr/>
        </p:nvSpPr>
        <p:spPr>
          <a:xfrm>
            <a:off x="550892" y="1974406"/>
            <a:ext cx="1053022" cy="40311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ICF</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11" name="直線コネクタ 10"/>
          <p:cNvCxnSpPr/>
          <p:nvPr/>
        </p:nvCxnSpPr>
        <p:spPr>
          <a:xfrm>
            <a:off x="1604513" y="1238700"/>
            <a:ext cx="10282687" cy="2410274"/>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右矢印 11"/>
          <p:cNvSpPr/>
          <p:nvPr/>
        </p:nvSpPr>
        <p:spPr>
          <a:xfrm>
            <a:off x="6529120" y="5505143"/>
            <a:ext cx="1135625" cy="61199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チーム</a:t>
            </a:r>
            <a:endParaRPr kumimoji="1" lang="en-US" altLang="ja-JP" sz="12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アプローチ</a:t>
            </a:r>
          </a:p>
        </p:txBody>
      </p:sp>
    </p:spTree>
    <p:extLst>
      <p:ext uri="{BB962C8B-B14F-4D97-AF65-F5344CB8AC3E}">
        <p14:creationId xmlns:p14="http://schemas.microsoft.com/office/powerpoint/2010/main" val="1231900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D51312-89C5-4B5E-9F23-4119ECAE5EC7}"/>
              </a:ext>
            </a:extLst>
          </p:cNvPr>
          <p:cNvSpPr>
            <a:spLocks noGrp="1"/>
          </p:cNvSpPr>
          <p:nvPr>
            <p:ph type="title"/>
          </p:nvPr>
        </p:nvSpPr>
        <p:spPr>
          <a:xfrm>
            <a:off x="0" y="7204"/>
            <a:ext cx="5995736" cy="563728"/>
          </a:xfrm>
        </p:spPr>
        <p:txBody>
          <a:bodyPr>
            <a:normAutofit/>
          </a:bodyPr>
          <a:lstStyle/>
          <a:p>
            <a:r>
              <a:rPr kumimoji="1" lang="ja-JP" altLang="en-US" sz="3200" b="1" dirty="0"/>
              <a:t>有限会社宗明会の特長</a:t>
            </a:r>
            <a:r>
              <a:rPr kumimoji="1" lang="ja-JP" altLang="en-US" sz="2800" b="1" dirty="0"/>
              <a:t>　</a:t>
            </a:r>
            <a:r>
              <a:rPr kumimoji="1" lang="ja-JP" altLang="en-US" sz="1200" b="1" dirty="0"/>
              <a:t>創業</a:t>
            </a:r>
            <a:r>
              <a:rPr kumimoji="1" lang="en-US" altLang="ja-JP" sz="1200" b="1" dirty="0"/>
              <a:t>2006</a:t>
            </a:r>
            <a:r>
              <a:rPr kumimoji="1" lang="ja-JP" altLang="en-US" sz="1200" b="1" dirty="0"/>
              <a:t>年</a:t>
            </a:r>
            <a:r>
              <a:rPr kumimoji="1" lang="en-US" altLang="ja-JP" sz="1200" b="1" dirty="0"/>
              <a:t>3</a:t>
            </a:r>
            <a:r>
              <a:rPr kumimoji="1" lang="ja-JP" altLang="en-US" sz="1200" b="1" dirty="0"/>
              <a:t>月～</a:t>
            </a:r>
            <a:endParaRPr kumimoji="1" lang="ja-JP" altLang="en-US" sz="2800" b="1" dirty="0"/>
          </a:p>
        </p:txBody>
      </p:sp>
      <p:sp>
        <p:nvSpPr>
          <p:cNvPr id="14" name="テキスト ボックス 13">
            <a:extLst>
              <a:ext uri="{FF2B5EF4-FFF2-40B4-BE49-F238E27FC236}">
                <a16:creationId xmlns:a16="http://schemas.microsoft.com/office/drawing/2014/main" id="{0705C95C-F03F-4ECE-BAFC-7B84C6C1DD69}"/>
              </a:ext>
            </a:extLst>
          </p:cNvPr>
          <p:cNvSpPr txBox="1"/>
          <p:nvPr/>
        </p:nvSpPr>
        <p:spPr>
          <a:xfrm>
            <a:off x="2281564" y="1445071"/>
            <a:ext cx="2424364" cy="369332"/>
          </a:xfrm>
          <a:prstGeom prst="rect">
            <a:avLst/>
          </a:prstGeom>
          <a:noFill/>
        </p:spPr>
        <p:txBody>
          <a:bodyPr wrap="square" rtlCol="0">
            <a:spAutoFit/>
          </a:bodyPr>
          <a:lstStyle/>
          <a:p>
            <a:r>
              <a:rPr kumimoji="1" lang="ja-JP" altLang="en-US" sz="1100" dirty="0"/>
              <a:t>見岳荘</a:t>
            </a:r>
            <a:r>
              <a:rPr kumimoji="1" lang="ja-JP" altLang="en-US" dirty="0"/>
              <a:t>けやき　</a:t>
            </a:r>
            <a:r>
              <a:rPr kumimoji="1" lang="ja-JP" altLang="en-US" sz="1200" dirty="0"/>
              <a:t>岩原</a:t>
            </a:r>
            <a:endParaRPr kumimoji="1" lang="ja-JP" altLang="en-US" dirty="0"/>
          </a:p>
        </p:txBody>
      </p:sp>
      <p:sp>
        <p:nvSpPr>
          <p:cNvPr id="15" name="テキスト ボックス 14">
            <a:extLst>
              <a:ext uri="{FF2B5EF4-FFF2-40B4-BE49-F238E27FC236}">
                <a16:creationId xmlns:a16="http://schemas.microsoft.com/office/drawing/2014/main" id="{3EA69B41-3373-4BE5-BC29-00539A3E896E}"/>
              </a:ext>
            </a:extLst>
          </p:cNvPr>
          <p:cNvSpPr txBox="1"/>
          <p:nvPr/>
        </p:nvSpPr>
        <p:spPr>
          <a:xfrm>
            <a:off x="4501290" y="1992429"/>
            <a:ext cx="1434759" cy="553998"/>
          </a:xfrm>
          <a:prstGeom prst="rect">
            <a:avLst/>
          </a:prstGeom>
          <a:noFill/>
        </p:spPr>
        <p:txBody>
          <a:bodyPr wrap="square" rtlCol="0">
            <a:spAutoFit/>
          </a:bodyPr>
          <a:lstStyle/>
          <a:p>
            <a:r>
              <a:rPr lang="ja-JP" altLang="en-US" dirty="0"/>
              <a:t>介護事務所</a:t>
            </a:r>
            <a:endParaRPr lang="en-US" altLang="ja-JP" dirty="0"/>
          </a:p>
          <a:p>
            <a:r>
              <a:rPr kumimoji="1" lang="ja-JP" altLang="en-US" sz="1100" dirty="0"/>
              <a:t>　　　　　　岩原</a:t>
            </a:r>
          </a:p>
        </p:txBody>
      </p:sp>
      <p:sp>
        <p:nvSpPr>
          <p:cNvPr id="16" name="テキスト ボックス 15">
            <a:extLst>
              <a:ext uri="{FF2B5EF4-FFF2-40B4-BE49-F238E27FC236}">
                <a16:creationId xmlns:a16="http://schemas.microsoft.com/office/drawing/2014/main" id="{929790F0-A433-4A4F-8E5E-81A667754481}"/>
              </a:ext>
            </a:extLst>
          </p:cNvPr>
          <p:cNvSpPr txBox="1"/>
          <p:nvPr/>
        </p:nvSpPr>
        <p:spPr>
          <a:xfrm>
            <a:off x="7721695" y="1556052"/>
            <a:ext cx="2424364" cy="369332"/>
          </a:xfrm>
          <a:prstGeom prst="rect">
            <a:avLst/>
          </a:prstGeom>
          <a:noFill/>
        </p:spPr>
        <p:txBody>
          <a:bodyPr wrap="square" rtlCol="0">
            <a:spAutoFit/>
          </a:bodyPr>
          <a:lstStyle/>
          <a:p>
            <a:r>
              <a:rPr lang="ja-JP" altLang="en-US" sz="1100" dirty="0"/>
              <a:t>見岳荘</a:t>
            </a:r>
            <a:r>
              <a:rPr lang="ja-JP" altLang="en-US" dirty="0"/>
              <a:t>は</a:t>
            </a:r>
            <a:r>
              <a:rPr lang="ja-JP" altLang="en-US" dirty="0" err="1"/>
              <a:t>な</a:t>
            </a:r>
            <a:r>
              <a:rPr lang="ja-JP" altLang="en-US" dirty="0"/>
              <a:t>みずき　</a:t>
            </a:r>
            <a:r>
              <a:rPr lang="ja-JP" altLang="en-US" sz="1100" dirty="0"/>
              <a:t>成相区</a:t>
            </a:r>
            <a:endParaRPr kumimoji="1" lang="ja-JP" altLang="en-US" dirty="0"/>
          </a:p>
        </p:txBody>
      </p:sp>
      <p:sp>
        <p:nvSpPr>
          <p:cNvPr id="17" name="テキスト ボックス 16">
            <a:extLst>
              <a:ext uri="{FF2B5EF4-FFF2-40B4-BE49-F238E27FC236}">
                <a16:creationId xmlns:a16="http://schemas.microsoft.com/office/drawing/2014/main" id="{CBC21B07-274D-490A-85C6-60A08F87C09D}"/>
              </a:ext>
            </a:extLst>
          </p:cNvPr>
          <p:cNvSpPr txBox="1"/>
          <p:nvPr/>
        </p:nvSpPr>
        <p:spPr>
          <a:xfrm>
            <a:off x="3827635" y="4080975"/>
            <a:ext cx="1931068" cy="369332"/>
          </a:xfrm>
          <a:prstGeom prst="rect">
            <a:avLst/>
          </a:prstGeom>
          <a:noFill/>
        </p:spPr>
        <p:txBody>
          <a:bodyPr wrap="square" rtlCol="0">
            <a:spAutoFit/>
          </a:bodyPr>
          <a:lstStyle/>
          <a:p>
            <a:r>
              <a:rPr lang="ja-JP" altLang="en-US" sz="1100" dirty="0"/>
              <a:t>見岳荘</a:t>
            </a:r>
            <a:r>
              <a:rPr lang="ja-JP" altLang="en-US" dirty="0"/>
              <a:t>竹庵</a:t>
            </a:r>
            <a:r>
              <a:rPr lang="ja-JP" altLang="en-US" sz="1100" dirty="0"/>
              <a:t>　田尻</a:t>
            </a:r>
            <a:r>
              <a:rPr lang="ja-JP" altLang="en-US" dirty="0"/>
              <a:t>　</a:t>
            </a:r>
            <a:endParaRPr kumimoji="1" lang="ja-JP" altLang="en-US" dirty="0"/>
          </a:p>
        </p:txBody>
      </p:sp>
      <p:sp>
        <p:nvSpPr>
          <p:cNvPr id="21" name="テキスト ボックス 20">
            <a:extLst>
              <a:ext uri="{FF2B5EF4-FFF2-40B4-BE49-F238E27FC236}">
                <a16:creationId xmlns:a16="http://schemas.microsoft.com/office/drawing/2014/main" id="{9C53FB68-6025-480E-8955-45CCC15511B2}"/>
              </a:ext>
            </a:extLst>
          </p:cNvPr>
          <p:cNvSpPr txBox="1"/>
          <p:nvPr/>
        </p:nvSpPr>
        <p:spPr>
          <a:xfrm>
            <a:off x="1164000" y="3480605"/>
            <a:ext cx="2431012" cy="369332"/>
          </a:xfrm>
          <a:prstGeom prst="rect">
            <a:avLst/>
          </a:prstGeom>
          <a:noFill/>
        </p:spPr>
        <p:txBody>
          <a:bodyPr wrap="square" rtlCol="0">
            <a:spAutoFit/>
          </a:bodyPr>
          <a:lstStyle/>
          <a:p>
            <a:r>
              <a:rPr lang="ja-JP" altLang="en-US" sz="1100" dirty="0"/>
              <a:t>託児所</a:t>
            </a:r>
            <a:r>
              <a:rPr lang="ja-JP" altLang="en-US" dirty="0"/>
              <a:t>よってき家　</a:t>
            </a:r>
            <a:r>
              <a:rPr lang="ja-JP" altLang="en-US" sz="1100" dirty="0"/>
              <a:t>岩原</a:t>
            </a:r>
            <a:endParaRPr kumimoji="1" lang="ja-JP" altLang="en-US" dirty="0"/>
          </a:p>
        </p:txBody>
      </p:sp>
      <p:sp>
        <p:nvSpPr>
          <p:cNvPr id="22" name="テキスト ボックス 21">
            <a:extLst>
              <a:ext uri="{FF2B5EF4-FFF2-40B4-BE49-F238E27FC236}">
                <a16:creationId xmlns:a16="http://schemas.microsoft.com/office/drawing/2014/main" id="{480EFB18-072E-4008-A992-6224F32115DE}"/>
              </a:ext>
            </a:extLst>
          </p:cNvPr>
          <p:cNvSpPr txBox="1"/>
          <p:nvPr/>
        </p:nvSpPr>
        <p:spPr>
          <a:xfrm>
            <a:off x="3137880" y="1034443"/>
            <a:ext cx="1286383" cy="369332"/>
          </a:xfrm>
          <a:prstGeom prst="rect">
            <a:avLst/>
          </a:prstGeom>
          <a:noFill/>
        </p:spPr>
        <p:txBody>
          <a:bodyPr wrap="square" rtlCol="0">
            <a:spAutoFit/>
          </a:bodyPr>
          <a:lstStyle/>
          <a:p>
            <a:r>
              <a:rPr lang="ja-JP" altLang="en-US" b="1" u="sng" dirty="0">
                <a:solidFill>
                  <a:schemeClr val="accent6">
                    <a:lumMod val="75000"/>
                  </a:schemeClr>
                </a:solidFill>
              </a:rPr>
              <a:t>堀金地区</a:t>
            </a:r>
            <a:endParaRPr kumimoji="1" lang="ja-JP" altLang="en-US" b="1" u="sng" dirty="0">
              <a:solidFill>
                <a:schemeClr val="accent6">
                  <a:lumMod val="75000"/>
                </a:schemeClr>
              </a:solidFill>
            </a:endParaRPr>
          </a:p>
        </p:txBody>
      </p:sp>
      <p:sp>
        <p:nvSpPr>
          <p:cNvPr id="23" name="楕円 22">
            <a:extLst>
              <a:ext uri="{FF2B5EF4-FFF2-40B4-BE49-F238E27FC236}">
                <a16:creationId xmlns:a16="http://schemas.microsoft.com/office/drawing/2014/main" id="{C0292B51-96FB-420D-911B-7085C1656FCE}"/>
              </a:ext>
            </a:extLst>
          </p:cNvPr>
          <p:cNvSpPr/>
          <p:nvPr/>
        </p:nvSpPr>
        <p:spPr>
          <a:xfrm>
            <a:off x="956279" y="415337"/>
            <a:ext cx="10479974" cy="638892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solidFill>
                <a:schemeClr val="tx1">
                  <a:lumMod val="95000"/>
                  <a:lumOff val="5000"/>
                </a:schemeClr>
              </a:solidFill>
            </a:endParaRPr>
          </a:p>
        </p:txBody>
      </p:sp>
      <p:sp>
        <p:nvSpPr>
          <p:cNvPr id="24" name="テキスト ボックス 23">
            <a:extLst>
              <a:ext uri="{FF2B5EF4-FFF2-40B4-BE49-F238E27FC236}">
                <a16:creationId xmlns:a16="http://schemas.microsoft.com/office/drawing/2014/main" id="{94C3268E-D942-4630-A2A3-70A3C531F0EB}"/>
              </a:ext>
            </a:extLst>
          </p:cNvPr>
          <p:cNvSpPr txBox="1"/>
          <p:nvPr/>
        </p:nvSpPr>
        <p:spPr>
          <a:xfrm>
            <a:off x="8212049" y="1046196"/>
            <a:ext cx="1286383" cy="369332"/>
          </a:xfrm>
          <a:prstGeom prst="rect">
            <a:avLst/>
          </a:prstGeom>
          <a:noFill/>
        </p:spPr>
        <p:txBody>
          <a:bodyPr wrap="square" rtlCol="0">
            <a:spAutoFit/>
          </a:bodyPr>
          <a:lstStyle/>
          <a:p>
            <a:r>
              <a:rPr lang="ja-JP" altLang="en-US" b="1" u="sng" dirty="0">
                <a:solidFill>
                  <a:schemeClr val="accent6">
                    <a:lumMod val="75000"/>
                  </a:schemeClr>
                </a:solidFill>
              </a:rPr>
              <a:t>豊科地区</a:t>
            </a:r>
            <a:endParaRPr kumimoji="1" lang="ja-JP" altLang="en-US" b="1" u="sng" dirty="0">
              <a:solidFill>
                <a:schemeClr val="accent6">
                  <a:lumMod val="75000"/>
                </a:schemeClr>
              </a:solidFill>
            </a:endParaRPr>
          </a:p>
        </p:txBody>
      </p:sp>
      <p:pic>
        <p:nvPicPr>
          <p:cNvPr id="20" name="図 19" descr="屋外, 木, 空, 草 が含まれている画像&#10;&#10;非常に高い精度で生成された説明">
            <a:extLst>
              <a:ext uri="{FF2B5EF4-FFF2-40B4-BE49-F238E27FC236}">
                <a16:creationId xmlns:a16="http://schemas.microsoft.com/office/drawing/2014/main" id="{3A947837-DD25-4101-AB99-F6918DF8A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347" y="1683150"/>
            <a:ext cx="2971801" cy="1773482"/>
          </a:xfrm>
          <a:prstGeom prst="rect">
            <a:avLst/>
          </a:prstGeom>
          <a:ln>
            <a:noFill/>
          </a:ln>
          <a:effectLst>
            <a:softEdge rad="112500"/>
          </a:effectLst>
        </p:spPr>
      </p:pic>
      <p:pic>
        <p:nvPicPr>
          <p:cNvPr id="26" name="図 25" descr="空, 屋外, 建物, 家 が含まれている画像&#10;&#10;非常に高い精度で生成された説明">
            <a:extLst>
              <a:ext uri="{FF2B5EF4-FFF2-40B4-BE49-F238E27FC236}">
                <a16:creationId xmlns:a16="http://schemas.microsoft.com/office/drawing/2014/main" id="{43CA9BB8-F022-4D78-B684-8DC156E5F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198" y="4369186"/>
            <a:ext cx="2016346" cy="2423044"/>
          </a:xfrm>
          <a:prstGeom prst="rect">
            <a:avLst/>
          </a:prstGeom>
          <a:ln>
            <a:noFill/>
          </a:ln>
          <a:effectLst>
            <a:softEdge rad="38100"/>
          </a:effectLst>
        </p:spPr>
      </p:pic>
      <p:pic>
        <p:nvPicPr>
          <p:cNvPr id="28" name="図 27" descr="建物, 壁, 室内 が含まれている画像&#10;&#10;非常に高い精度で生成された説明">
            <a:extLst>
              <a:ext uri="{FF2B5EF4-FFF2-40B4-BE49-F238E27FC236}">
                <a16:creationId xmlns:a16="http://schemas.microsoft.com/office/drawing/2014/main" id="{8DC9D27C-EC79-412F-94BC-6A189A81C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847" y="3657678"/>
            <a:ext cx="2056848" cy="1542637"/>
          </a:xfrm>
          <a:prstGeom prst="rect">
            <a:avLst/>
          </a:prstGeom>
          <a:ln>
            <a:noFill/>
          </a:ln>
          <a:effectLst>
            <a:softEdge rad="112500"/>
          </a:effectLst>
        </p:spPr>
      </p:pic>
      <p:sp>
        <p:nvSpPr>
          <p:cNvPr id="29" name="四角形: 角を丸くする 28">
            <a:extLst>
              <a:ext uri="{FF2B5EF4-FFF2-40B4-BE49-F238E27FC236}">
                <a16:creationId xmlns:a16="http://schemas.microsoft.com/office/drawing/2014/main" id="{74D51D8E-14A0-4832-A782-B798F621C763}"/>
              </a:ext>
            </a:extLst>
          </p:cNvPr>
          <p:cNvSpPr/>
          <p:nvPr/>
        </p:nvSpPr>
        <p:spPr>
          <a:xfrm>
            <a:off x="6956545" y="36435"/>
            <a:ext cx="5183145" cy="61107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宗明会全体の持てる力・機能を最大限に</a:t>
            </a:r>
            <a:r>
              <a:rPr lang="ja-JP" altLang="en-US" sz="1200" b="1" dirty="0"/>
              <a:t>活かし生み出すことで</a:t>
            </a:r>
            <a:endParaRPr kumimoji="1" lang="en-US" altLang="ja-JP" sz="1200" b="1" dirty="0"/>
          </a:p>
          <a:p>
            <a:pPr algn="ctr"/>
            <a:r>
              <a:rPr kumimoji="1" lang="ja-JP" altLang="en-US" sz="1200" b="1" dirty="0"/>
              <a:t>在宅介護を選択した利用者及びご家族が、どのサービスを利用しても</a:t>
            </a:r>
            <a:endParaRPr kumimoji="1" lang="en-US" altLang="ja-JP" sz="1200" b="1" dirty="0"/>
          </a:p>
          <a:p>
            <a:pPr algn="ctr"/>
            <a:r>
              <a:rPr kumimoji="1" lang="ja-JP" altLang="en-US" sz="1200" b="1" dirty="0"/>
              <a:t>地域で暮らし続けることが出来ることをめざす会社です。</a:t>
            </a:r>
          </a:p>
        </p:txBody>
      </p:sp>
      <p:pic>
        <p:nvPicPr>
          <p:cNvPr id="31" name="図 30" descr="空, 屋外, 建物, 道路 が含まれている画像&#10;&#10;非常に高い精度で生成された説明">
            <a:extLst>
              <a:ext uri="{FF2B5EF4-FFF2-40B4-BE49-F238E27FC236}">
                <a16:creationId xmlns:a16="http://schemas.microsoft.com/office/drawing/2014/main" id="{02EDA770-0365-45A7-B663-EF5C03316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384" y="2399179"/>
            <a:ext cx="2603651" cy="1723902"/>
          </a:xfrm>
          <a:prstGeom prst="rect">
            <a:avLst/>
          </a:prstGeom>
          <a:ln>
            <a:noFill/>
          </a:ln>
          <a:effectLst>
            <a:softEdge rad="112500"/>
          </a:effectLst>
        </p:spPr>
      </p:pic>
      <p:pic>
        <p:nvPicPr>
          <p:cNvPr id="33" name="図 32" descr="物体 が含まれている画像&#10;&#10;非常に高い精度で生成された説明">
            <a:extLst>
              <a:ext uri="{FF2B5EF4-FFF2-40B4-BE49-F238E27FC236}">
                <a16:creationId xmlns:a16="http://schemas.microsoft.com/office/drawing/2014/main" id="{EEA3CF9A-510D-4B44-99FA-E714B6CAC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7134" y="1986082"/>
            <a:ext cx="1312905" cy="1177333"/>
          </a:xfrm>
          <a:prstGeom prst="ellipse">
            <a:avLst/>
          </a:prstGeom>
          <a:ln>
            <a:noFill/>
          </a:ln>
          <a:effectLst>
            <a:softEdge rad="112500"/>
          </a:effectLst>
        </p:spPr>
      </p:pic>
      <p:pic>
        <p:nvPicPr>
          <p:cNvPr id="35" name="図 34" descr="空, 屋外, 建物, 道路 が含まれている画像&#10;&#10;非常に高い精度で生成された説明">
            <a:extLst>
              <a:ext uri="{FF2B5EF4-FFF2-40B4-BE49-F238E27FC236}">
                <a16:creationId xmlns:a16="http://schemas.microsoft.com/office/drawing/2014/main" id="{26AF6B81-C472-4FC3-B8A5-AF537EA1E4F6}"/>
              </a:ext>
            </a:extLst>
          </p:cNvPr>
          <p:cNvPicPr>
            <a:picLocks noChangeAspect="1"/>
          </p:cNvPicPr>
          <p:nvPr/>
        </p:nvPicPr>
        <p:blipFill rotWithShape="1">
          <a:blip r:embed="rId7">
            <a:extLst>
              <a:ext uri="{28A0092B-C50C-407E-A947-70E740481C1C}">
                <a14:useLocalDpi xmlns:a14="http://schemas.microsoft.com/office/drawing/2010/main" val="0"/>
              </a:ext>
            </a:extLst>
          </a:blip>
          <a:srcRect l="8679" t="10343" b="5741"/>
          <a:stretch/>
        </p:blipFill>
        <p:spPr>
          <a:xfrm>
            <a:off x="7486286" y="1852498"/>
            <a:ext cx="3929688" cy="2531956"/>
          </a:xfrm>
          <a:prstGeom prst="rect">
            <a:avLst/>
          </a:prstGeom>
          <a:ln>
            <a:noFill/>
          </a:ln>
          <a:effectLst>
            <a:softEdge rad="112500"/>
          </a:effectLst>
        </p:spPr>
      </p:pic>
      <p:sp>
        <p:nvSpPr>
          <p:cNvPr id="38" name="テキスト ボックス 37">
            <a:extLst>
              <a:ext uri="{FF2B5EF4-FFF2-40B4-BE49-F238E27FC236}">
                <a16:creationId xmlns:a16="http://schemas.microsoft.com/office/drawing/2014/main" id="{DB772BC2-86F4-4A6D-82FE-03AD51A5541B}"/>
              </a:ext>
            </a:extLst>
          </p:cNvPr>
          <p:cNvSpPr txBox="1"/>
          <p:nvPr/>
        </p:nvSpPr>
        <p:spPr>
          <a:xfrm>
            <a:off x="100438" y="561244"/>
            <a:ext cx="2923678" cy="738664"/>
          </a:xfrm>
          <a:prstGeom prst="rect">
            <a:avLst/>
          </a:prstGeom>
          <a:noFill/>
        </p:spPr>
        <p:txBody>
          <a:bodyPr wrap="square" rtlCol="0">
            <a:spAutoFit/>
          </a:bodyPr>
          <a:lstStyle/>
          <a:p>
            <a:r>
              <a:rPr kumimoji="1" lang="ja-JP" altLang="en-US" sz="1400" dirty="0"/>
              <a:t>①在宅介護を支える目的で</a:t>
            </a:r>
            <a:r>
              <a:rPr kumimoji="1" lang="en-US" altLang="ja-JP" sz="1400" b="1" dirty="0"/>
              <a:t>13</a:t>
            </a:r>
            <a:r>
              <a:rPr kumimoji="1" lang="ja-JP" altLang="en-US" sz="1400" b="1" dirty="0"/>
              <a:t>年</a:t>
            </a:r>
            <a:endParaRPr kumimoji="1" lang="en-US" altLang="ja-JP" sz="1400" b="1" dirty="0"/>
          </a:p>
          <a:p>
            <a:r>
              <a:rPr lang="ja-JP" altLang="en-US" sz="1400" dirty="0"/>
              <a:t>　</a:t>
            </a:r>
            <a:r>
              <a:rPr kumimoji="1" lang="ja-JP" altLang="en-US" sz="1400" dirty="0"/>
              <a:t>かかりましたがこのような企業</a:t>
            </a:r>
            <a:endParaRPr kumimoji="1" lang="en-US" altLang="ja-JP" sz="1400" dirty="0"/>
          </a:p>
          <a:p>
            <a:r>
              <a:rPr lang="ja-JP" altLang="en-US" sz="1400" dirty="0"/>
              <a:t>　　</a:t>
            </a:r>
            <a:r>
              <a:rPr kumimoji="1" lang="ja-JP" altLang="en-US" sz="1400" dirty="0"/>
              <a:t>として成長できました。</a:t>
            </a:r>
          </a:p>
        </p:txBody>
      </p:sp>
      <p:sp>
        <p:nvSpPr>
          <p:cNvPr id="39" name="四角形: 角を丸くする 38">
            <a:extLst>
              <a:ext uri="{FF2B5EF4-FFF2-40B4-BE49-F238E27FC236}">
                <a16:creationId xmlns:a16="http://schemas.microsoft.com/office/drawing/2014/main" id="{4DACAAD7-11AC-4A0B-953B-3D92E1D344E1}"/>
              </a:ext>
            </a:extLst>
          </p:cNvPr>
          <p:cNvSpPr/>
          <p:nvPr/>
        </p:nvSpPr>
        <p:spPr>
          <a:xfrm>
            <a:off x="52310" y="6252910"/>
            <a:ext cx="4068506" cy="573825"/>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「安曇野の在宅介護を支えたい」</a:t>
            </a:r>
            <a:endParaRPr kumimoji="1" lang="ja-JP" altLang="en-US" sz="2000" b="1" dirty="0"/>
          </a:p>
        </p:txBody>
      </p:sp>
      <p:sp>
        <p:nvSpPr>
          <p:cNvPr id="40" name="テキスト ボックス 39">
            <a:extLst>
              <a:ext uri="{FF2B5EF4-FFF2-40B4-BE49-F238E27FC236}">
                <a16:creationId xmlns:a16="http://schemas.microsoft.com/office/drawing/2014/main" id="{8A3F3B9B-FE66-4C9E-8769-C9ED22E8C834}"/>
              </a:ext>
            </a:extLst>
          </p:cNvPr>
          <p:cNvSpPr txBox="1"/>
          <p:nvPr/>
        </p:nvSpPr>
        <p:spPr>
          <a:xfrm>
            <a:off x="4424263" y="627694"/>
            <a:ext cx="3015767" cy="954107"/>
          </a:xfrm>
          <a:prstGeom prst="rect">
            <a:avLst/>
          </a:prstGeom>
          <a:noFill/>
        </p:spPr>
        <p:txBody>
          <a:bodyPr wrap="square" rtlCol="0">
            <a:spAutoFit/>
          </a:bodyPr>
          <a:lstStyle/>
          <a:p>
            <a:r>
              <a:rPr lang="ja-JP" altLang="en-US" sz="1400" dirty="0"/>
              <a:t>②小規模多機能本体事業所と</a:t>
            </a:r>
            <a:endParaRPr lang="en-US" altLang="ja-JP" sz="1400" dirty="0"/>
          </a:p>
          <a:p>
            <a:r>
              <a:rPr lang="ja-JP" altLang="en-US" sz="1400" dirty="0"/>
              <a:t>　二つのサテライト（出張所）</a:t>
            </a:r>
            <a:endParaRPr lang="en-US" altLang="ja-JP" sz="1400" dirty="0"/>
          </a:p>
          <a:p>
            <a:r>
              <a:rPr lang="ja-JP" altLang="en-US" sz="1400" dirty="0"/>
              <a:t>　を有しているのは</a:t>
            </a:r>
            <a:r>
              <a:rPr lang="ja-JP" altLang="en-US" sz="1400" b="1" dirty="0"/>
              <a:t>長野県で</a:t>
            </a:r>
            <a:endParaRPr lang="en-US" altLang="ja-JP" sz="1400" b="1" dirty="0"/>
          </a:p>
          <a:p>
            <a:r>
              <a:rPr lang="ja-JP" altLang="en-US" sz="1400" b="1" dirty="0"/>
              <a:t>　</a:t>
            </a:r>
            <a:r>
              <a:rPr lang="en-US" altLang="ja-JP" sz="1400" b="1" dirty="0"/>
              <a:t>2</a:t>
            </a:r>
            <a:r>
              <a:rPr lang="ja-JP" altLang="en-US" sz="1400" b="1" dirty="0"/>
              <a:t>社</a:t>
            </a:r>
            <a:r>
              <a:rPr lang="ja-JP" altLang="en-US" sz="1400" dirty="0"/>
              <a:t>だけ。</a:t>
            </a:r>
            <a:r>
              <a:rPr lang="ja-JP" altLang="en-US" sz="1200" dirty="0"/>
              <a:t>宗明会と飯田市の</a:t>
            </a:r>
            <a:r>
              <a:rPr lang="en-US" altLang="ja-JP" sz="1200" dirty="0"/>
              <a:t>NPO</a:t>
            </a:r>
            <a:r>
              <a:rPr lang="ja-JP" altLang="en-US" sz="1200" dirty="0"/>
              <a:t>様</a:t>
            </a:r>
            <a:endParaRPr lang="en-US" altLang="ja-JP" sz="1600" dirty="0"/>
          </a:p>
        </p:txBody>
      </p:sp>
      <p:sp>
        <p:nvSpPr>
          <p:cNvPr id="41" name="テキスト ボックス 40">
            <a:extLst>
              <a:ext uri="{FF2B5EF4-FFF2-40B4-BE49-F238E27FC236}">
                <a16:creationId xmlns:a16="http://schemas.microsoft.com/office/drawing/2014/main" id="{429416DF-01F1-42DE-87B8-A5C253495637}"/>
              </a:ext>
            </a:extLst>
          </p:cNvPr>
          <p:cNvSpPr txBox="1"/>
          <p:nvPr/>
        </p:nvSpPr>
        <p:spPr>
          <a:xfrm>
            <a:off x="5736264" y="5392862"/>
            <a:ext cx="3118976" cy="1077218"/>
          </a:xfrm>
          <a:prstGeom prst="rect">
            <a:avLst/>
          </a:prstGeom>
          <a:noFill/>
        </p:spPr>
        <p:txBody>
          <a:bodyPr wrap="square" rtlCol="0">
            <a:spAutoFit/>
          </a:bodyPr>
          <a:lstStyle/>
          <a:p>
            <a:r>
              <a:rPr lang="ja-JP" altLang="en-US" sz="1600" dirty="0"/>
              <a:t>④</a:t>
            </a:r>
            <a:r>
              <a:rPr lang="en-US" altLang="ja-JP" sz="1600" dirty="0"/>
              <a:t>2019</a:t>
            </a:r>
            <a:r>
              <a:rPr lang="ja-JP" altLang="en-US" sz="1600" dirty="0"/>
              <a:t>年</a:t>
            </a:r>
            <a:r>
              <a:rPr lang="en-US" altLang="ja-JP" sz="1600" dirty="0"/>
              <a:t>7</a:t>
            </a:r>
            <a:r>
              <a:rPr lang="ja-JP" altLang="en-US" sz="1600" dirty="0"/>
              <a:t>月</a:t>
            </a:r>
            <a:r>
              <a:rPr lang="en-US" altLang="ja-JP" sz="1600" dirty="0"/>
              <a:t>1</a:t>
            </a:r>
            <a:r>
              <a:rPr lang="ja-JP" altLang="en-US" sz="1600" dirty="0"/>
              <a:t>日現在</a:t>
            </a:r>
            <a:endParaRPr lang="en-US" altLang="ja-JP" sz="1600" dirty="0"/>
          </a:p>
          <a:p>
            <a:r>
              <a:rPr lang="ja-JP" altLang="en-US" sz="1600" dirty="0"/>
              <a:t>　スタッフ総数７６名</a:t>
            </a:r>
            <a:endParaRPr lang="en-US" altLang="ja-JP" sz="1600" dirty="0"/>
          </a:p>
          <a:p>
            <a:r>
              <a:rPr kumimoji="1" lang="ja-JP" altLang="en-US" sz="1600" dirty="0"/>
              <a:t>　優しく勉強熱心、</a:t>
            </a:r>
            <a:endParaRPr kumimoji="1" lang="en-US" altLang="ja-JP" sz="1600" dirty="0"/>
          </a:p>
          <a:p>
            <a:r>
              <a:rPr lang="ja-JP" altLang="en-US" sz="1600" dirty="0"/>
              <a:t>　　</a:t>
            </a:r>
            <a:r>
              <a:rPr kumimoji="1" lang="ja-JP" altLang="en-US" sz="1600" dirty="0"/>
              <a:t>芯の強いスタッフ達です。</a:t>
            </a:r>
          </a:p>
        </p:txBody>
      </p:sp>
      <p:pic>
        <p:nvPicPr>
          <p:cNvPr id="43" name="図 42" descr="人, グループ, ポーズをとっている, 室内 が含まれている画像&#10;&#10;非常に高い精度で生成された説明">
            <a:extLst>
              <a:ext uri="{FF2B5EF4-FFF2-40B4-BE49-F238E27FC236}">
                <a16:creationId xmlns:a16="http://schemas.microsoft.com/office/drawing/2014/main" id="{97DD3AC2-D5A1-4894-BE52-CFB5F649CFAC}"/>
              </a:ext>
            </a:extLst>
          </p:cNvPr>
          <p:cNvPicPr>
            <a:picLocks noChangeAspect="1"/>
          </p:cNvPicPr>
          <p:nvPr/>
        </p:nvPicPr>
        <p:blipFill rotWithShape="1">
          <a:blip r:embed="rId8">
            <a:extLst>
              <a:ext uri="{28A0092B-C50C-407E-A947-70E740481C1C}">
                <a14:useLocalDpi xmlns:a14="http://schemas.microsoft.com/office/drawing/2010/main" val="0"/>
              </a:ext>
            </a:extLst>
          </a:blip>
          <a:srcRect t="14515" b="16169"/>
          <a:stretch/>
        </p:blipFill>
        <p:spPr>
          <a:xfrm>
            <a:off x="8557152" y="5200315"/>
            <a:ext cx="3732309" cy="1725556"/>
          </a:xfrm>
          <a:prstGeom prst="rect">
            <a:avLst/>
          </a:prstGeom>
          <a:ln>
            <a:noFill/>
          </a:ln>
          <a:effectLst>
            <a:softEdge rad="50800"/>
          </a:effectLst>
        </p:spPr>
      </p:pic>
      <p:pic>
        <p:nvPicPr>
          <p:cNvPr id="45" name="図 44" descr="草, 木, 屋外, 男性 が含まれている画像&#10;&#10;非常に高い精度で生成された説明">
            <a:extLst>
              <a:ext uri="{FF2B5EF4-FFF2-40B4-BE49-F238E27FC236}">
                <a16:creationId xmlns:a16="http://schemas.microsoft.com/office/drawing/2014/main" id="{83A1223E-251A-4814-8EE5-6257115F4F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398" y="4668163"/>
            <a:ext cx="1240692" cy="827532"/>
          </a:xfrm>
          <a:prstGeom prst="rect">
            <a:avLst/>
          </a:prstGeom>
          <a:ln>
            <a:noFill/>
          </a:ln>
          <a:effectLst>
            <a:softEdge rad="25400"/>
          </a:effectLst>
        </p:spPr>
      </p:pic>
      <p:sp>
        <p:nvSpPr>
          <p:cNvPr id="46" name="テキスト ボックス 45">
            <a:extLst>
              <a:ext uri="{FF2B5EF4-FFF2-40B4-BE49-F238E27FC236}">
                <a16:creationId xmlns:a16="http://schemas.microsoft.com/office/drawing/2014/main" id="{0CC8FED3-6E32-4690-8FB3-7D4356BE65D9}"/>
              </a:ext>
            </a:extLst>
          </p:cNvPr>
          <p:cNvSpPr txBox="1"/>
          <p:nvPr/>
        </p:nvSpPr>
        <p:spPr>
          <a:xfrm>
            <a:off x="5768344" y="4458568"/>
            <a:ext cx="4546163" cy="830997"/>
          </a:xfrm>
          <a:prstGeom prst="rect">
            <a:avLst/>
          </a:prstGeom>
          <a:noFill/>
        </p:spPr>
        <p:txBody>
          <a:bodyPr wrap="square" rtlCol="0">
            <a:spAutoFit/>
          </a:bodyPr>
          <a:lstStyle/>
          <a:p>
            <a:r>
              <a:rPr lang="ja-JP" altLang="en-US" sz="1600" dirty="0"/>
              <a:t>③実は「安曇野市初！」がふたつもあります。</a:t>
            </a:r>
            <a:endParaRPr lang="en-US" altLang="ja-JP" sz="1600" dirty="0"/>
          </a:p>
          <a:p>
            <a:r>
              <a:rPr kumimoji="1" lang="ja-JP" altLang="en-US" sz="1600" dirty="0"/>
              <a:t>　★小規模多機能型居宅介護</a:t>
            </a:r>
            <a:endParaRPr kumimoji="1" lang="en-US" altLang="ja-JP" sz="1600" dirty="0"/>
          </a:p>
          <a:p>
            <a:r>
              <a:rPr lang="ja-JP" altLang="en-US" sz="1600" dirty="0"/>
              <a:t>　★企業主導型保育事業</a:t>
            </a:r>
            <a:endParaRPr kumimoji="1" lang="ja-JP" altLang="en-US" sz="1600" dirty="0"/>
          </a:p>
        </p:txBody>
      </p:sp>
      <p:sp>
        <p:nvSpPr>
          <p:cNvPr id="47" name="テキスト ボックス 46">
            <a:extLst>
              <a:ext uri="{FF2B5EF4-FFF2-40B4-BE49-F238E27FC236}">
                <a16:creationId xmlns:a16="http://schemas.microsoft.com/office/drawing/2014/main" id="{88360A37-AA2A-48AE-8C9C-61D8649A1588}"/>
              </a:ext>
            </a:extLst>
          </p:cNvPr>
          <p:cNvSpPr txBox="1"/>
          <p:nvPr/>
        </p:nvSpPr>
        <p:spPr>
          <a:xfrm>
            <a:off x="-18303" y="5596415"/>
            <a:ext cx="3047954" cy="646331"/>
          </a:xfrm>
          <a:prstGeom prst="rect">
            <a:avLst/>
          </a:prstGeom>
          <a:noFill/>
        </p:spPr>
        <p:txBody>
          <a:bodyPr wrap="square" rtlCol="0">
            <a:spAutoFit/>
          </a:bodyPr>
          <a:lstStyle/>
          <a:p>
            <a:r>
              <a:rPr kumimoji="1" lang="ja-JP" altLang="en-US" b="1" dirty="0">
                <a:latin typeface="HGS行書体" panose="03000600000000000000" pitchFamily="66" charset="-128"/>
                <a:ea typeface="HGS行書体" panose="03000600000000000000" pitchFamily="66" charset="-128"/>
              </a:rPr>
              <a:t>これからもご指導</a:t>
            </a:r>
            <a:endParaRPr kumimoji="1" lang="en-US" altLang="ja-JP" b="1" dirty="0">
              <a:latin typeface="HGS行書体" panose="03000600000000000000" pitchFamily="66" charset="-128"/>
              <a:ea typeface="HGS行書体" panose="03000600000000000000" pitchFamily="66" charset="-128"/>
            </a:endParaRPr>
          </a:p>
          <a:p>
            <a:r>
              <a:rPr kumimoji="1" lang="ja-JP" altLang="en-US" b="1" dirty="0">
                <a:latin typeface="HGS行書体" panose="03000600000000000000" pitchFamily="66" charset="-128"/>
                <a:ea typeface="HGS行書体" panose="03000600000000000000" pitchFamily="66" charset="-128"/>
              </a:rPr>
              <a:t>　よろしくお願いします。</a:t>
            </a:r>
          </a:p>
        </p:txBody>
      </p:sp>
    </p:spTree>
    <p:extLst>
      <p:ext uri="{BB962C8B-B14F-4D97-AF65-F5344CB8AC3E}">
        <p14:creationId xmlns:p14="http://schemas.microsoft.com/office/powerpoint/2010/main" val="2422180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円/楕円 22">
            <a:extLst>
              <a:ext uri="{FF2B5EF4-FFF2-40B4-BE49-F238E27FC236}">
                <a16:creationId xmlns:a16="http://schemas.microsoft.com/office/drawing/2014/main" id="{3307C7B2-269F-4AF9-A312-2D60F02C2553}"/>
              </a:ext>
            </a:extLst>
          </p:cNvPr>
          <p:cNvSpPr/>
          <p:nvPr/>
        </p:nvSpPr>
        <p:spPr>
          <a:xfrm>
            <a:off x="2094134" y="3293655"/>
            <a:ext cx="6771354" cy="3395282"/>
          </a:xfrm>
          <a:prstGeom prst="ellipse">
            <a:avLst/>
          </a:prstGeom>
          <a:noFill/>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 name="サブタイトル 2"/>
          <p:cNvSpPr>
            <a:spLocks noGrp="1"/>
          </p:cNvSpPr>
          <p:nvPr>
            <p:ph type="subTitle" idx="1"/>
          </p:nvPr>
        </p:nvSpPr>
        <p:spPr>
          <a:xfrm>
            <a:off x="2094134" y="22079"/>
            <a:ext cx="7410984" cy="443751"/>
          </a:xfrm>
        </p:spPr>
        <p:txBody>
          <a:bodyPr>
            <a:noAutofit/>
          </a:bodyPr>
          <a:lstStyle/>
          <a:p>
            <a:r>
              <a:rPr kumimoji="1" lang="ja-JP" altLang="en-US" sz="3200" dirty="0"/>
              <a:t>　</a:t>
            </a:r>
            <a:r>
              <a:rPr kumimoji="1" lang="ja-JP" altLang="en-US" sz="4800" b="1" dirty="0"/>
              <a:t>　組織図　各組織</a:t>
            </a:r>
            <a:r>
              <a:rPr lang="ja-JP" altLang="en-US" sz="4800" b="1" dirty="0"/>
              <a:t>と</a:t>
            </a:r>
            <a:r>
              <a:rPr kumimoji="1" lang="ja-JP" altLang="en-US" sz="4800" b="1" dirty="0"/>
              <a:t>役割</a:t>
            </a:r>
          </a:p>
        </p:txBody>
      </p:sp>
      <p:sp>
        <p:nvSpPr>
          <p:cNvPr id="4" name="サブタイトル 2"/>
          <p:cNvSpPr txBox="1">
            <a:spLocks/>
          </p:cNvSpPr>
          <p:nvPr/>
        </p:nvSpPr>
        <p:spPr>
          <a:xfrm>
            <a:off x="7251543" y="219676"/>
            <a:ext cx="5825706" cy="443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sz="1800" dirty="0">
              <a:solidFill>
                <a:schemeClr val="accent6">
                  <a:lumMod val="75000"/>
                </a:schemeClr>
              </a:solidFill>
            </a:endParaRPr>
          </a:p>
        </p:txBody>
      </p:sp>
      <p:sp>
        <p:nvSpPr>
          <p:cNvPr id="21" name="円/楕円 20"/>
          <p:cNvSpPr/>
          <p:nvPr/>
        </p:nvSpPr>
        <p:spPr>
          <a:xfrm>
            <a:off x="7179491" y="772346"/>
            <a:ext cx="1376300" cy="88448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b="1" dirty="0">
                <a:solidFill>
                  <a:schemeClr val="bg1"/>
                </a:solidFill>
              </a:rPr>
              <a:t>訪問看護</a:t>
            </a:r>
            <a:r>
              <a:rPr lang="en-US" altLang="ja-JP" sz="1400" b="1" dirty="0">
                <a:solidFill>
                  <a:schemeClr val="bg1"/>
                </a:solidFill>
              </a:rPr>
              <a:t>ST</a:t>
            </a:r>
            <a:r>
              <a:rPr lang="ja-JP" altLang="en-US" sz="1400" b="1" dirty="0">
                <a:solidFill>
                  <a:schemeClr val="bg1"/>
                </a:solidFill>
              </a:rPr>
              <a:t>つばさ</a:t>
            </a:r>
            <a:endParaRPr lang="en-US" altLang="ja-JP" sz="1400" b="1" dirty="0">
              <a:solidFill>
                <a:schemeClr val="bg1"/>
              </a:solidFill>
            </a:endParaRPr>
          </a:p>
        </p:txBody>
      </p:sp>
      <p:sp>
        <p:nvSpPr>
          <p:cNvPr id="24" name="円/楕円 23"/>
          <p:cNvSpPr/>
          <p:nvPr/>
        </p:nvSpPr>
        <p:spPr>
          <a:xfrm>
            <a:off x="4311444" y="4181498"/>
            <a:ext cx="1844560" cy="155994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a:t>けやき</a:t>
            </a:r>
            <a:r>
              <a:rPr lang="en-US" altLang="ja-JP" sz="1400" b="1" dirty="0"/>
              <a:t>~</a:t>
            </a:r>
          </a:p>
        </p:txBody>
      </p:sp>
      <p:sp>
        <p:nvSpPr>
          <p:cNvPr id="25" name="円/楕円 24"/>
          <p:cNvSpPr/>
          <p:nvPr/>
        </p:nvSpPr>
        <p:spPr>
          <a:xfrm>
            <a:off x="9881664" y="2383356"/>
            <a:ext cx="1846622" cy="9734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居宅介護支援事業所こだま</a:t>
            </a:r>
            <a:endParaRPr lang="en-US" altLang="ja-JP" sz="1400" b="1" dirty="0"/>
          </a:p>
        </p:txBody>
      </p:sp>
      <p:sp>
        <p:nvSpPr>
          <p:cNvPr id="26" name="円/楕円 25"/>
          <p:cNvSpPr/>
          <p:nvPr/>
        </p:nvSpPr>
        <p:spPr>
          <a:xfrm>
            <a:off x="3248317" y="4117022"/>
            <a:ext cx="1424804" cy="73202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よってき家サロン</a:t>
            </a:r>
            <a:endParaRPr lang="en-US" altLang="ja-JP" sz="1200" b="1" dirty="0">
              <a:solidFill>
                <a:schemeClr val="bg1"/>
              </a:solidFill>
            </a:endParaRPr>
          </a:p>
        </p:txBody>
      </p:sp>
      <p:sp>
        <p:nvSpPr>
          <p:cNvPr id="27" name="円/楕円 26"/>
          <p:cNvSpPr/>
          <p:nvPr/>
        </p:nvSpPr>
        <p:spPr>
          <a:xfrm>
            <a:off x="5853694" y="4113881"/>
            <a:ext cx="1414293"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住宅型</a:t>
            </a:r>
            <a:endParaRPr lang="en-US" altLang="ja-JP" sz="1200" b="1" dirty="0">
              <a:solidFill>
                <a:schemeClr val="bg1"/>
              </a:solidFill>
            </a:endParaRPr>
          </a:p>
          <a:p>
            <a:pPr algn="ctr"/>
            <a:r>
              <a:rPr lang="ja-JP" altLang="en-US" sz="1200" b="1" dirty="0">
                <a:solidFill>
                  <a:schemeClr val="bg1"/>
                </a:solidFill>
              </a:rPr>
              <a:t>有料老人ホーム</a:t>
            </a:r>
            <a:endParaRPr lang="en-US" altLang="ja-JP" sz="1200" b="1" dirty="0">
              <a:solidFill>
                <a:schemeClr val="bg1"/>
              </a:solidFill>
            </a:endParaRPr>
          </a:p>
          <a:p>
            <a:pPr algn="ctr"/>
            <a:r>
              <a:rPr lang="ja-JP" altLang="en-US" sz="1200" b="1" dirty="0">
                <a:solidFill>
                  <a:schemeClr val="bg1"/>
                </a:solidFill>
              </a:rPr>
              <a:t>～けやき～</a:t>
            </a:r>
            <a:endParaRPr lang="en-US" altLang="ja-JP" sz="1200" b="1" dirty="0">
              <a:solidFill>
                <a:schemeClr val="bg1"/>
              </a:solidFill>
            </a:endParaRPr>
          </a:p>
        </p:txBody>
      </p:sp>
      <p:sp>
        <p:nvSpPr>
          <p:cNvPr id="2" name="テキスト ボックス 1"/>
          <p:cNvSpPr txBox="1"/>
          <p:nvPr/>
        </p:nvSpPr>
        <p:spPr>
          <a:xfrm>
            <a:off x="9400001" y="88194"/>
            <a:ext cx="2730252" cy="646331"/>
          </a:xfrm>
          <a:prstGeom prst="rect">
            <a:avLst/>
          </a:prstGeom>
          <a:noFill/>
        </p:spPr>
        <p:txBody>
          <a:bodyPr wrap="square" rtlCol="0">
            <a:spAutoFit/>
          </a:bodyPr>
          <a:lstStyle/>
          <a:p>
            <a:pPr algn="ctr"/>
            <a:r>
              <a:rPr kumimoji="1" lang="ja-JP" altLang="en-US" dirty="0"/>
              <a:t>平成</a:t>
            </a:r>
            <a:r>
              <a:rPr lang="ja-JP" altLang="en-US" dirty="0"/>
              <a:t>３０</a:t>
            </a:r>
            <a:r>
              <a:rPr kumimoji="1" lang="ja-JP" altLang="en-US" dirty="0"/>
              <a:t>年４月１８日</a:t>
            </a:r>
            <a:endParaRPr kumimoji="1" lang="en-US" altLang="ja-JP" dirty="0"/>
          </a:p>
          <a:p>
            <a:pPr algn="ctr"/>
            <a:r>
              <a:rPr kumimoji="1" lang="ja-JP" altLang="en-US" dirty="0"/>
              <a:t>幹部会資料　</a:t>
            </a:r>
          </a:p>
        </p:txBody>
      </p:sp>
      <p:cxnSp>
        <p:nvCxnSpPr>
          <p:cNvPr id="31" name="直線矢印コネクタ 30"/>
          <p:cNvCxnSpPr>
            <a:cxnSpLocks/>
          </p:cNvCxnSpPr>
          <p:nvPr/>
        </p:nvCxnSpPr>
        <p:spPr>
          <a:xfrm flipV="1">
            <a:off x="7666647" y="1639378"/>
            <a:ext cx="0" cy="60090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a:cxnSpLocks/>
          </p:cNvCxnSpPr>
          <p:nvPr/>
        </p:nvCxnSpPr>
        <p:spPr>
          <a:xfrm flipH="1">
            <a:off x="5997742" y="2707664"/>
            <a:ext cx="812040" cy="8337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直線矢印コネクタ 34"/>
          <p:cNvCxnSpPr>
            <a:cxnSpLocks/>
            <a:endCxn id="71" idx="7"/>
          </p:cNvCxnSpPr>
          <p:nvPr/>
        </p:nvCxnSpPr>
        <p:spPr>
          <a:xfrm flipH="1">
            <a:off x="7873846" y="3382923"/>
            <a:ext cx="147716" cy="40796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7" name="直線矢印コネクタ 36"/>
          <p:cNvCxnSpPr>
            <a:cxnSpLocks/>
            <a:stCxn id="13" idx="0"/>
          </p:cNvCxnSpPr>
          <p:nvPr/>
        </p:nvCxnSpPr>
        <p:spPr>
          <a:xfrm flipV="1">
            <a:off x="7722274" y="1657127"/>
            <a:ext cx="169905" cy="33368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0" name="直線矢印コネクタ 39"/>
          <p:cNvCxnSpPr>
            <a:cxnSpLocks/>
          </p:cNvCxnSpPr>
          <p:nvPr/>
        </p:nvCxnSpPr>
        <p:spPr>
          <a:xfrm flipH="1">
            <a:off x="7629824" y="3349522"/>
            <a:ext cx="287897" cy="3261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8" name="円/楕円 37"/>
          <p:cNvSpPr/>
          <p:nvPr/>
        </p:nvSpPr>
        <p:spPr>
          <a:xfrm>
            <a:off x="4667176" y="2529471"/>
            <a:ext cx="1395335" cy="81200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よってき家託児所</a:t>
            </a:r>
            <a:endParaRPr lang="en-US" altLang="ja-JP" sz="1200" b="1" dirty="0">
              <a:solidFill>
                <a:schemeClr val="bg1"/>
              </a:solidFill>
            </a:endParaRPr>
          </a:p>
        </p:txBody>
      </p:sp>
      <p:grpSp>
        <p:nvGrpSpPr>
          <p:cNvPr id="22" name="グループ化 21"/>
          <p:cNvGrpSpPr/>
          <p:nvPr/>
        </p:nvGrpSpPr>
        <p:grpSpPr>
          <a:xfrm>
            <a:off x="6682162" y="1990809"/>
            <a:ext cx="2494271" cy="1392914"/>
            <a:chOff x="5893051" y="464639"/>
            <a:chExt cx="2494271" cy="1604832"/>
          </a:xfrm>
        </p:grpSpPr>
        <p:sp>
          <p:nvSpPr>
            <p:cNvPr id="23" name="円/楕円 22"/>
            <p:cNvSpPr/>
            <p:nvPr/>
          </p:nvSpPr>
          <p:spPr>
            <a:xfrm>
              <a:off x="6020678" y="539383"/>
              <a:ext cx="2366644" cy="153008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角丸四角形 12"/>
            <p:cNvSpPr/>
            <p:nvPr/>
          </p:nvSpPr>
          <p:spPr>
            <a:xfrm>
              <a:off x="5893051" y="464639"/>
              <a:ext cx="2080223" cy="3448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b="1" dirty="0">
                  <a:solidFill>
                    <a:schemeClr val="bg1"/>
                  </a:solidFill>
                </a:rPr>
                <a:t>ナースセンター</a:t>
              </a:r>
              <a:r>
                <a:rPr lang="ja-JP" altLang="en-US" sz="1000" b="1" dirty="0">
                  <a:solidFill>
                    <a:schemeClr val="bg1"/>
                  </a:solidFill>
                </a:rPr>
                <a:t>（仮名）</a:t>
              </a:r>
              <a:endParaRPr lang="en-US" altLang="ja-JP" sz="1000" b="1" dirty="0">
                <a:solidFill>
                  <a:schemeClr val="bg1"/>
                </a:solidFill>
              </a:endParaRPr>
            </a:p>
          </p:txBody>
        </p:sp>
        <p:sp>
          <p:nvSpPr>
            <p:cNvPr id="14" name="円/楕円 13"/>
            <p:cNvSpPr/>
            <p:nvPr/>
          </p:nvSpPr>
          <p:spPr>
            <a:xfrm>
              <a:off x="6117327" y="947088"/>
              <a:ext cx="1030734" cy="6528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200" b="1" dirty="0">
                  <a:solidFill>
                    <a:schemeClr val="bg1"/>
                  </a:solidFill>
                </a:rPr>
                <a:t>ナース</a:t>
              </a:r>
              <a:endParaRPr kumimoji="1" lang="ja-JP" altLang="en-US" sz="1200" b="1" dirty="0">
                <a:solidFill>
                  <a:schemeClr val="bg1"/>
                </a:solidFill>
              </a:endParaRPr>
            </a:p>
          </p:txBody>
        </p:sp>
        <p:sp>
          <p:nvSpPr>
            <p:cNvPr id="15" name="円/楕円 14"/>
            <p:cNvSpPr/>
            <p:nvPr/>
          </p:nvSpPr>
          <p:spPr>
            <a:xfrm>
              <a:off x="7042902" y="950335"/>
              <a:ext cx="1049666" cy="47839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400" b="1" dirty="0">
                  <a:solidFill>
                    <a:schemeClr val="bg1"/>
                  </a:solidFill>
                </a:rPr>
                <a:t>セラピスト</a:t>
              </a:r>
              <a:endParaRPr kumimoji="1" lang="ja-JP" altLang="en-US" sz="1400" b="1" dirty="0">
                <a:solidFill>
                  <a:schemeClr val="bg1"/>
                </a:solidFill>
              </a:endParaRPr>
            </a:p>
          </p:txBody>
        </p:sp>
      </p:grpSp>
      <p:grpSp>
        <p:nvGrpSpPr>
          <p:cNvPr id="16" name="グループ化 15"/>
          <p:cNvGrpSpPr/>
          <p:nvPr/>
        </p:nvGrpSpPr>
        <p:grpSpPr>
          <a:xfrm>
            <a:off x="278728" y="2519964"/>
            <a:ext cx="2044774" cy="1897828"/>
            <a:chOff x="330358" y="1394630"/>
            <a:chExt cx="2572830" cy="2337036"/>
          </a:xfrm>
        </p:grpSpPr>
        <p:sp>
          <p:nvSpPr>
            <p:cNvPr id="29" name="円/楕円 28"/>
            <p:cNvSpPr/>
            <p:nvPr/>
          </p:nvSpPr>
          <p:spPr>
            <a:xfrm>
              <a:off x="330358" y="1394630"/>
              <a:ext cx="2572830" cy="2337036"/>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7" name="角丸四角形 6"/>
            <p:cNvSpPr/>
            <p:nvPr/>
          </p:nvSpPr>
          <p:spPr>
            <a:xfrm>
              <a:off x="581292" y="1548097"/>
              <a:ext cx="1906438" cy="586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マネジメント部</a:t>
              </a:r>
              <a:endParaRPr kumimoji="1" lang="ja-JP" altLang="en-US" sz="1400" b="1" dirty="0"/>
            </a:p>
          </p:txBody>
        </p:sp>
        <p:sp>
          <p:nvSpPr>
            <p:cNvPr id="8" name="角丸四角形 7"/>
            <p:cNvSpPr/>
            <p:nvPr/>
          </p:nvSpPr>
          <p:spPr>
            <a:xfrm>
              <a:off x="698823" y="3201125"/>
              <a:ext cx="1664900" cy="4226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経理・各請求</a:t>
              </a:r>
              <a:endParaRPr kumimoji="1" lang="ja-JP" altLang="en-US" sz="1400" b="1" dirty="0"/>
            </a:p>
          </p:txBody>
        </p:sp>
        <p:sp>
          <p:nvSpPr>
            <p:cNvPr id="9" name="角丸四角形 8"/>
            <p:cNvSpPr/>
            <p:nvPr/>
          </p:nvSpPr>
          <p:spPr>
            <a:xfrm>
              <a:off x="698823" y="2748957"/>
              <a:ext cx="1664899" cy="35368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総務管理</a:t>
              </a:r>
              <a:endParaRPr kumimoji="1" lang="ja-JP" altLang="en-US" sz="1400" b="1" dirty="0"/>
            </a:p>
          </p:txBody>
        </p:sp>
        <p:sp>
          <p:nvSpPr>
            <p:cNvPr id="10" name="角丸四角形 9"/>
            <p:cNvSpPr/>
            <p:nvPr/>
          </p:nvSpPr>
          <p:spPr>
            <a:xfrm>
              <a:off x="536330" y="2288296"/>
              <a:ext cx="2193260" cy="40420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t>HRD</a:t>
              </a:r>
              <a:r>
                <a:rPr lang="ja-JP" altLang="en-US" sz="1200" b="1" dirty="0"/>
                <a:t>（人事・人財）</a:t>
              </a:r>
              <a:endParaRPr kumimoji="1" lang="ja-JP" altLang="en-US" sz="1200" b="1" dirty="0"/>
            </a:p>
          </p:txBody>
        </p:sp>
      </p:grpSp>
      <p:sp>
        <p:nvSpPr>
          <p:cNvPr id="11" name="四角形: 角を丸くする 10"/>
          <p:cNvSpPr/>
          <p:nvPr/>
        </p:nvSpPr>
        <p:spPr>
          <a:xfrm>
            <a:off x="174725" y="705122"/>
            <a:ext cx="11844821" cy="6002483"/>
          </a:xfrm>
          <a:prstGeom prst="round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角丸四角形 6"/>
          <p:cNvSpPr/>
          <p:nvPr/>
        </p:nvSpPr>
        <p:spPr>
          <a:xfrm>
            <a:off x="338038" y="616429"/>
            <a:ext cx="2808768" cy="58659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800" dirty="0">
                <a:latin typeface="HGS行書体" panose="03000600000000000000" pitchFamily="66" charset="-128"/>
                <a:ea typeface="HGS行書体" panose="03000600000000000000" pitchFamily="66" charset="-128"/>
              </a:rPr>
              <a:t>有限会社宗明会</a:t>
            </a:r>
          </a:p>
        </p:txBody>
      </p:sp>
      <p:sp>
        <p:nvSpPr>
          <p:cNvPr id="5" name="角丸四角形 4"/>
          <p:cNvSpPr/>
          <p:nvPr/>
        </p:nvSpPr>
        <p:spPr>
          <a:xfrm>
            <a:off x="884385" y="1237145"/>
            <a:ext cx="1539922" cy="58659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t>経営企画室</a:t>
            </a:r>
          </a:p>
        </p:txBody>
      </p:sp>
      <p:sp>
        <p:nvSpPr>
          <p:cNvPr id="45" name="円/楕円 24"/>
          <p:cNvSpPr/>
          <p:nvPr/>
        </p:nvSpPr>
        <p:spPr>
          <a:xfrm>
            <a:off x="9021705" y="844979"/>
            <a:ext cx="1691844"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訪問介護</a:t>
            </a:r>
            <a:endParaRPr lang="en-US" altLang="ja-JP" sz="1400" b="1" dirty="0"/>
          </a:p>
          <a:p>
            <a:pPr algn="ctr"/>
            <a:r>
              <a:rPr lang="en-US" altLang="ja-JP" sz="1400" b="1" dirty="0"/>
              <a:t>ST</a:t>
            </a:r>
            <a:r>
              <a:rPr lang="ja-JP" altLang="en-US" sz="1400" b="1" dirty="0"/>
              <a:t>みどり</a:t>
            </a:r>
            <a:endParaRPr lang="en-US" altLang="ja-JP" sz="1400" b="1" dirty="0"/>
          </a:p>
        </p:txBody>
      </p:sp>
      <p:sp>
        <p:nvSpPr>
          <p:cNvPr id="48" name="円/楕円 24"/>
          <p:cNvSpPr/>
          <p:nvPr/>
        </p:nvSpPr>
        <p:spPr>
          <a:xfrm>
            <a:off x="7453981" y="4329392"/>
            <a:ext cx="1962064"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err="1"/>
              <a:t>はな</a:t>
            </a:r>
            <a:r>
              <a:rPr lang="ja-JP" altLang="en-US" sz="1400" b="1" dirty="0"/>
              <a:t>みずき</a:t>
            </a:r>
            <a:r>
              <a:rPr lang="en-US" altLang="ja-JP" sz="1400" b="1" dirty="0"/>
              <a:t>~</a:t>
            </a:r>
          </a:p>
        </p:txBody>
      </p:sp>
      <p:sp>
        <p:nvSpPr>
          <p:cNvPr id="12" name="テキスト ボックス 11"/>
          <p:cNvSpPr txBox="1"/>
          <p:nvPr/>
        </p:nvSpPr>
        <p:spPr>
          <a:xfrm>
            <a:off x="3079426" y="686832"/>
            <a:ext cx="1992808" cy="523220"/>
          </a:xfrm>
          <a:prstGeom prst="rect">
            <a:avLst/>
          </a:prstGeom>
          <a:noFill/>
        </p:spPr>
        <p:txBody>
          <a:bodyPr wrap="square" rtlCol="0">
            <a:spAutoFit/>
          </a:bodyPr>
          <a:lstStyle/>
          <a:p>
            <a:r>
              <a:rPr kumimoji="1" lang="ja-JP" altLang="en-US" sz="1400" b="1" dirty="0"/>
              <a:t>代表取締役　山田聡</a:t>
            </a:r>
            <a:endParaRPr kumimoji="1" lang="en-US" altLang="ja-JP" sz="1400" b="1" dirty="0"/>
          </a:p>
          <a:p>
            <a:r>
              <a:rPr lang="ja-JP" altLang="en-US" sz="1400" b="1" dirty="0"/>
              <a:t>　専務取締役　山田豊</a:t>
            </a:r>
            <a:endParaRPr kumimoji="1" lang="ja-JP" altLang="en-US" sz="1400" b="1" dirty="0"/>
          </a:p>
        </p:txBody>
      </p:sp>
      <p:sp>
        <p:nvSpPr>
          <p:cNvPr id="42" name="テキスト ボックス 41"/>
          <p:cNvSpPr txBox="1"/>
          <p:nvPr/>
        </p:nvSpPr>
        <p:spPr>
          <a:xfrm>
            <a:off x="136594" y="4377334"/>
            <a:ext cx="2089387" cy="784830"/>
          </a:xfrm>
          <a:prstGeom prst="rect">
            <a:avLst/>
          </a:prstGeom>
          <a:noFill/>
        </p:spPr>
        <p:txBody>
          <a:bodyPr wrap="square" rtlCol="0">
            <a:spAutoFit/>
          </a:bodyPr>
          <a:lstStyle/>
          <a:p>
            <a:r>
              <a:rPr lang="ja-JP" altLang="en-US" sz="1200" b="1" dirty="0"/>
              <a:t>マネジメント部役割</a:t>
            </a:r>
            <a:r>
              <a:rPr lang="ja-JP" altLang="en-US" sz="1200" dirty="0"/>
              <a:t>：</a:t>
            </a:r>
            <a:endParaRPr lang="en-US" altLang="ja-JP" sz="1200" dirty="0"/>
          </a:p>
          <a:p>
            <a:r>
              <a:rPr lang="ja-JP" altLang="en-US" sz="1050" dirty="0"/>
              <a:t>人事・総務・経理等　宗明会の各事業所の間接的な各業務を集中し効率的に行う為の部署</a:t>
            </a:r>
            <a:r>
              <a:rPr lang="ja-JP" altLang="en-US" sz="1200" dirty="0"/>
              <a:t>　</a:t>
            </a:r>
            <a:endParaRPr kumimoji="1" lang="ja-JP" altLang="en-US" sz="1200" dirty="0"/>
          </a:p>
        </p:txBody>
      </p:sp>
      <p:sp>
        <p:nvSpPr>
          <p:cNvPr id="43" name="テキスト ボックス 42"/>
          <p:cNvSpPr txBox="1"/>
          <p:nvPr/>
        </p:nvSpPr>
        <p:spPr>
          <a:xfrm>
            <a:off x="160214" y="1627818"/>
            <a:ext cx="3168346" cy="946413"/>
          </a:xfrm>
          <a:prstGeom prst="rect">
            <a:avLst/>
          </a:prstGeom>
          <a:noFill/>
        </p:spPr>
        <p:txBody>
          <a:bodyPr wrap="square" rtlCol="0">
            <a:spAutoFit/>
          </a:bodyPr>
          <a:lstStyle/>
          <a:p>
            <a:r>
              <a:rPr lang="ja-JP" altLang="en-US" sz="1200" b="1" dirty="0"/>
              <a:t>経営企画室役割</a:t>
            </a:r>
            <a:r>
              <a:rPr lang="ja-JP" altLang="en-US" sz="1200" dirty="0"/>
              <a:t>：</a:t>
            </a:r>
            <a:endParaRPr lang="en-US" altLang="ja-JP" sz="1200" dirty="0"/>
          </a:p>
          <a:p>
            <a:r>
              <a:rPr lang="ja-JP" altLang="en-US" sz="1050" dirty="0"/>
              <a:t>　経営の重要課題を討議・解決する。</a:t>
            </a:r>
            <a:endParaRPr lang="en-US" altLang="ja-JP" sz="1050" dirty="0"/>
          </a:p>
          <a:p>
            <a:r>
              <a:rPr lang="ja-JP" altLang="en-US" sz="1050" dirty="0"/>
              <a:t>　経営分析を行い、経営計画立案する部署。</a:t>
            </a:r>
            <a:endParaRPr lang="en-US" altLang="ja-JP" sz="1050" dirty="0"/>
          </a:p>
          <a:p>
            <a:r>
              <a:rPr lang="ja-JP" altLang="en-US" sz="1050" dirty="0"/>
              <a:t>　</a:t>
            </a:r>
            <a:r>
              <a:rPr lang="ja-JP" altLang="en-US" sz="1050" u="sng" dirty="0"/>
              <a:t>また、営業の企画立案・営業サポートを行う</a:t>
            </a:r>
            <a:br>
              <a:rPr lang="en-US" altLang="ja-JP" sz="1050" u="sng" dirty="0"/>
            </a:br>
            <a:r>
              <a:rPr lang="ja-JP" altLang="en-US" sz="1050" u="sng" dirty="0"/>
              <a:t>機能も担う。</a:t>
            </a:r>
            <a:r>
              <a:rPr lang="ja-JP" altLang="en-US" sz="1200" u="sng" dirty="0"/>
              <a:t>　</a:t>
            </a:r>
            <a:endParaRPr kumimoji="1" lang="ja-JP" altLang="en-US" sz="1200" u="sng" dirty="0"/>
          </a:p>
        </p:txBody>
      </p:sp>
      <p:sp>
        <p:nvSpPr>
          <p:cNvPr id="44" name="テキスト ボックス 43"/>
          <p:cNvSpPr txBox="1"/>
          <p:nvPr/>
        </p:nvSpPr>
        <p:spPr>
          <a:xfrm>
            <a:off x="5792494" y="1175770"/>
            <a:ext cx="2833258" cy="446276"/>
          </a:xfrm>
          <a:prstGeom prst="rect">
            <a:avLst/>
          </a:prstGeom>
          <a:noFill/>
        </p:spPr>
        <p:txBody>
          <a:bodyPr wrap="square" rtlCol="0">
            <a:spAutoFit/>
          </a:bodyPr>
          <a:lstStyle/>
          <a:p>
            <a:r>
              <a:rPr lang="ja-JP" altLang="en-US" sz="1200" b="1" dirty="0"/>
              <a:t>訪問看護つばさ役割</a:t>
            </a:r>
            <a:r>
              <a:rPr lang="ja-JP" altLang="en-US" sz="1200" dirty="0"/>
              <a:t>：</a:t>
            </a:r>
            <a:endParaRPr lang="en-US" altLang="ja-JP" sz="1200" dirty="0"/>
          </a:p>
          <a:p>
            <a:r>
              <a:rPr lang="ja-JP" altLang="en-US" sz="1050" dirty="0"/>
              <a:t>介護・医療両保険法による訪問看護事業</a:t>
            </a:r>
            <a:r>
              <a:rPr lang="ja-JP" altLang="en-US" sz="1100" dirty="0"/>
              <a:t>　</a:t>
            </a:r>
            <a:endParaRPr kumimoji="1" lang="ja-JP" altLang="en-US" sz="1100" dirty="0"/>
          </a:p>
        </p:txBody>
      </p:sp>
      <p:sp>
        <p:nvSpPr>
          <p:cNvPr id="49" name="テキスト ボックス 48"/>
          <p:cNvSpPr txBox="1"/>
          <p:nvPr/>
        </p:nvSpPr>
        <p:spPr>
          <a:xfrm>
            <a:off x="2421918" y="2861699"/>
            <a:ext cx="3524816" cy="923330"/>
          </a:xfrm>
          <a:prstGeom prst="rect">
            <a:avLst/>
          </a:prstGeom>
          <a:noFill/>
        </p:spPr>
        <p:txBody>
          <a:bodyPr wrap="square" rtlCol="0">
            <a:spAutoFit/>
          </a:bodyPr>
          <a:lstStyle/>
          <a:p>
            <a:pPr algn="ctr"/>
            <a:r>
              <a:rPr lang="ja-JP" altLang="en-US" sz="1200" b="1" dirty="0"/>
              <a:t>託児所の役割</a:t>
            </a:r>
            <a:r>
              <a:rPr lang="ja-JP" altLang="en-US" sz="1200" dirty="0"/>
              <a:t>：</a:t>
            </a:r>
            <a:endParaRPr lang="en-US" altLang="ja-JP" sz="1200" dirty="0"/>
          </a:p>
          <a:p>
            <a:pPr algn="ctr"/>
            <a:r>
              <a:rPr lang="en-US" altLang="ja-JP" sz="1050" dirty="0"/>
              <a:t>1</a:t>
            </a:r>
            <a:r>
              <a:rPr lang="ja-JP" altLang="en-US" sz="1050" dirty="0"/>
              <a:t>歳～</a:t>
            </a:r>
            <a:r>
              <a:rPr lang="en-US" altLang="ja-JP" sz="1050" dirty="0"/>
              <a:t>3</a:t>
            </a:r>
            <a:r>
              <a:rPr lang="ja-JP" altLang="en-US" sz="1050" dirty="0"/>
              <a:t>歳の地域の子の育成の受け皿とする。</a:t>
            </a:r>
            <a:endParaRPr lang="en-US" altLang="ja-JP" sz="1050" dirty="0"/>
          </a:p>
          <a:p>
            <a:pPr algn="ctr"/>
            <a:r>
              <a:rPr lang="ja-JP" altLang="en-US" sz="1050" dirty="0"/>
              <a:t>地域の男性女性が働きやすい環境つくりのお手伝い。</a:t>
            </a:r>
            <a:endParaRPr lang="en-US" altLang="ja-JP" sz="1050" dirty="0"/>
          </a:p>
          <a:p>
            <a:pPr algn="ctr"/>
            <a:r>
              <a:rPr lang="ja-JP" altLang="en-US" sz="1050" dirty="0"/>
              <a:t>夏休み・春休み等の休業には小学生も寄れるようにする。</a:t>
            </a:r>
            <a:endParaRPr lang="en-US" altLang="ja-JP" sz="1050" dirty="0"/>
          </a:p>
          <a:p>
            <a:pPr algn="ctr"/>
            <a:r>
              <a:rPr lang="ja-JP" altLang="en-US" sz="1050" dirty="0"/>
              <a:t>内閣府・企業主導型保育事業に則る　</a:t>
            </a:r>
            <a:endParaRPr kumimoji="1" lang="ja-JP" altLang="en-US" sz="1050" dirty="0"/>
          </a:p>
        </p:txBody>
      </p:sp>
      <p:sp>
        <p:nvSpPr>
          <p:cNvPr id="50" name="テキスト ボックス 49"/>
          <p:cNvSpPr txBox="1"/>
          <p:nvPr/>
        </p:nvSpPr>
        <p:spPr>
          <a:xfrm>
            <a:off x="9063158" y="1573680"/>
            <a:ext cx="2099926" cy="461665"/>
          </a:xfrm>
          <a:prstGeom prst="rect">
            <a:avLst/>
          </a:prstGeom>
          <a:noFill/>
        </p:spPr>
        <p:txBody>
          <a:bodyPr wrap="square" rtlCol="0">
            <a:spAutoFit/>
          </a:bodyPr>
          <a:lstStyle/>
          <a:p>
            <a:r>
              <a:rPr lang="ja-JP" altLang="en-US" sz="1200" b="1" dirty="0"/>
              <a:t>訪問介護みどり役割</a:t>
            </a:r>
            <a:r>
              <a:rPr lang="ja-JP" altLang="en-US" sz="1200" dirty="0"/>
              <a:t>：</a:t>
            </a:r>
            <a:endParaRPr lang="en-US" altLang="ja-JP" sz="1200" dirty="0"/>
          </a:p>
          <a:p>
            <a:r>
              <a:rPr lang="ja-JP" altLang="en-US" sz="1050" dirty="0"/>
              <a:t>介護保険法による訪問介護事業</a:t>
            </a:r>
            <a:r>
              <a:rPr lang="ja-JP" altLang="en-US" sz="1200" dirty="0"/>
              <a:t>　</a:t>
            </a:r>
            <a:endParaRPr kumimoji="1" lang="ja-JP" altLang="en-US" sz="1200" dirty="0"/>
          </a:p>
        </p:txBody>
      </p:sp>
      <p:sp>
        <p:nvSpPr>
          <p:cNvPr id="51" name="テキスト ボックス 50"/>
          <p:cNvSpPr txBox="1"/>
          <p:nvPr/>
        </p:nvSpPr>
        <p:spPr>
          <a:xfrm>
            <a:off x="9762674" y="2156683"/>
            <a:ext cx="2324323" cy="461665"/>
          </a:xfrm>
          <a:prstGeom prst="rect">
            <a:avLst/>
          </a:prstGeom>
          <a:noFill/>
        </p:spPr>
        <p:txBody>
          <a:bodyPr wrap="square" rtlCol="0">
            <a:spAutoFit/>
          </a:bodyPr>
          <a:lstStyle/>
          <a:p>
            <a:r>
              <a:rPr lang="ja-JP" altLang="en-US" sz="1200" b="1" dirty="0"/>
              <a:t>居宅こだまの役割</a:t>
            </a:r>
            <a:r>
              <a:rPr lang="ja-JP" altLang="en-US" sz="1200" dirty="0"/>
              <a:t>：</a:t>
            </a:r>
            <a:endParaRPr lang="en-US" altLang="ja-JP" sz="1200" dirty="0"/>
          </a:p>
          <a:p>
            <a:r>
              <a:rPr lang="ja-JP" altLang="en-US" sz="1050" dirty="0"/>
              <a:t>介護保険法による居宅介護支援事業</a:t>
            </a:r>
            <a:r>
              <a:rPr lang="ja-JP" altLang="en-US" sz="1200" dirty="0"/>
              <a:t>　</a:t>
            </a:r>
            <a:endParaRPr kumimoji="1" lang="ja-JP" altLang="en-US" sz="1200" dirty="0"/>
          </a:p>
        </p:txBody>
      </p:sp>
      <p:sp>
        <p:nvSpPr>
          <p:cNvPr id="53" name="テキスト ボックス 52"/>
          <p:cNvSpPr txBox="1"/>
          <p:nvPr/>
        </p:nvSpPr>
        <p:spPr>
          <a:xfrm>
            <a:off x="5905357" y="4999600"/>
            <a:ext cx="2035646" cy="761747"/>
          </a:xfrm>
          <a:prstGeom prst="rect">
            <a:avLst/>
          </a:prstGeom>
          <a:noFill/>
        </p:spPr>
        <p:txBody>
          <a:bodyPr wrap="square" rtlCol="0">
            <a:spAutoFit/>
          </a:bodyPr>
          <a:lstStyle/>
          <a:p>
            <a:r>
              <a:rPr lang="ja-JP" altLang="en-US" sz="1200" b="1" dirty="0"/>
              <a:t>有料けやきの役割</a:t>
            </a:r>
            <a:r>
              <a:rPr lang="ja-JP" altLang="en-US" sz="1200" dirty="0"/>
              <a:t>：</a:t>
            </a:r>
            <a:endParaRPr lang="en-US" altLang="ja-JP" sz="1200" dirty="0"/>
          </a:p>
          <a:p>
            <a:r>
              <a:rPr lang="ja-JP" altLang="en-US" sz="1050" dirty="0"/>
              <a:t>やむを得ず在宅介護ができない方をサポートするための有料老人ホーム</a:t>
            </a:r>
            <a:endParaRPr kumimoji="1" lang="ja-JP" altLang="en-US" sz="1050" dirty="0"/>
          </a:p>
        </p:txBody>
      </p:sp>
      <p:sp>
        <p:nvSpPr>
          <p:cNvPr id="54" name="テキスト ボックス 53"/>
          <p:cNvSpPr txBox="1"/>
          <p:nvPr/>
        </p:nvSpPr>
        <p:spPr>
          <a:xfrm>
            <a:off x="6449070" y="2728802"/>
            <a:ext cx="3739260" cy="600164"/>
          </a:xfrm>
          <a:prstGeom prst="rect">
            <a:avLst/>
          </a:prstGeom>
          <a:noFill/>
        </p:spPr>
        <p:txBody>
          <a:bodyPr wrap="square" rtlCol="0">
            <a:spAutoFit/>
          </a:bodyPr>
          <a:lstStyle/>
          <a:p>
            <a:r>
              <a:rPr lang="ja-JP" altLang="en-US" sz="1200" b="1" dirty="0"/>
              <a:t>ナースセンター役割</a:t>
            </a:r>
            <a:r>
              <a:rPr lang="ja-JP" altLang="en-US" sz="1200" dirty="0"/>
              <a:t>：</a:t>
            </a:r>
            <a:endParaRPr lang="en-US" altLang="ja-JP" sz="1200" dirty="0"/>
          </a:p>
          <a:p>
            <a:r>
              <a:rPr lang="ja-JP" altLang="en-US" sz="1050" dirty="0"/>
              <a:t>各事業に配属された看護師・セラピストの連絡調整部門。また、看護師セラピストの研修体系構築・業務相談部門　</a:t>
            </a:r>
            <a:endParaRPr lang="en-US" altLang="ja-JP" sz="1050" dirty="0"/>
          </a:p>
        </p:txBody>
      </p:sp>
      <p:sp>
        <p:nvSpPr>
          <p:cNvPr id="55" name="テキスト ボックス 54"/>
          <p:cNvSpPr txBox="1"/>
          <p:nvPr/>
        </p:nvSpPr>
        <p:spPr>
          <a:xfrm>
            <a:off x="2769389" y="4636906"/>
            <a:ext cx="1954321" cy="761747"/>
          </a:xfrm>
          <a:prstGeom prst="rect">
            <a:avLst/>
          </a:prstGeom>
          <a:noFill/>
        </p:spPr>
        <p:txBody>
          <a:bodyPr wrap="square" rtlCol="0">
            <a:spAutoFit/>
          </a:bodyPr>
          <a:lstStyle/>
          <a:p>
            <a:pPr algn="ctr"/>
            <a:r>
              <a:rPr lang="ja-JP" altLang="en-US" sz="1200" b="1" dirty="0"/>
              <a:t>サロン役割</a:t>
            </a:r>
            <a:r>
              <a:rPr lang="ja-JP" altLang="en-US" sz="1200" dirty="0"/>
              <a:t>：</a:t>
            </a:r>
            <a:endParaRPr lang="en-US" altLang="ja-JP" sz="1200" dirty="0"/>
          </a:p>
          <a:p>
            <a:pPr algn="ctr"/>
            <a:r>
              <a:rPr kumimoji="1" lang="ja-JP" altLang="en-US" sz="1050" dirty="0"/>
              <a:t>宗明会が、地域</a:t>
            </a:r>
            <a:r>
              <a:rPr lang="ja-JP" altLang="en-US" sz="1050" dirty="0"/>
              <a:t>とつながるための部署。生活相談や健康相談機能保持を目指す。</a:t>
            </a:r>
            <a:endParaRPr kumimoji="1" lang="ja-JP" altLang="en-US" sz="1050" dirty="0"/>
          </a:p>
        </p:txBody>
      </p:sp>
      <p:sp>
        <p:nvSpPr>
          <p:cNvPr id="56" name="テキスト ボックス 55"/>
          <p:cNvSpPr txBox="1"/>
          <p:nvPr/>
        </p:nvSpPr>
        <p:spPr>
          <a:xfrm>
            <a:off x="7794256" y="5298388"/>
            <a:ext cx="1748617" cy="784830"/>
          </a:xfrm>
          <a:prstGeom prst="rect">
            <a:avLst/>
          </a:prstGeom>
          <a:noFill/>
        </p:spPr>
        <p:txBody>
          <a:bodyPr wrap="square" rtlCol="0">
            <a:spAutoFit/>
          </a:bodyPr>
          <a:lstStyle/>
          <a:p>
            <a:pPr algn="ctr"/>
            <a:r>
              <a:rPr lang="ja-JP" altLang="en-US" sz="1200" b="1" dirty="0" err="1"/>
              <a:t>はな</a:t>
            </a:r>
            <a:r>
              <a:rPr lang="ja-JP" altLang="en-US" sz="1200" b="1" dirty="0"/>
              <a:t>みずきの役割</a:t>
            </a:r>
            <a:r>
              <a:rPr lang="ja-JP" altLang="en-US" sz="1200" dirty="0"/>
              <a:t>：</a:t>
            </a:r>
            <a:endParaRPr lang="en-US" altLang="ja-JP" sz="1200" dirty="0"/>
          </a:p>
          <a:p>
            <a:pPr algn="ctr"/>
            <a:r>
              <a:rPr lang="ja-JP" altLang="en-US" sz="1050" dirty="0"/>
              <a:t>介護保険法による</a:t>
            </a:r>
            <a:endParaRPr lang="en-US" altLang="ja-JP" sz="1050" dirty="0"/>
          </a:p>
          <a:p>
            <a:pPr algn="ctr"/>
            <a:r>
              <a:rPr lang="ja-JP" altLang="en-US" sz="1050" dirty="0"/>
              <a:t>小規模多機能型居宅介護のサテライト事業所</a:t>
            </a:r>
            <a:r>
              <a:rPr lang="ja-JP" altLang="en-US" sz="1200" dirty="0"/>
              <a:t>　</a:t>
            </a:r>
            <a:endParaRPr kumimoji="1" lang="ja-JP" altLang="en-US" sz="1200" dirty="0"/>
          </a:p>
        </p:txBody>
      </p:sp>
      <p:sp>
        <p:nvSpPr>
          <p:cNvPr id="6" name="楕円 5"/>
          <p:cNvSpPr/>
          <p:nvPr/>
        </p:nvSpPr>
        <p:spPr>
          <a:xfrm>
            <a:off x="3869603" y="1184440"/>
            <a:ext cx="1662804" cy="931735"/>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en-US" altLang="ja-JP" b="1" dirty="0"/>
              <a:t>OD</a:t>
            </a:r>
            <a:r>
              <a:rPr kumimoji="1" lang="ja-JP" altLang="en-US" b="1" dirty="0"/>
              <a:t>会議</a:t>
            </a:r>
            <a:endParaRPr kumimoji="1" lang="en-US" altLang="ja-JP" b="1" dirty="0"/>
          </a:p>
          <a:p>
            <a:pPr algn="ctr"/>
            <a:r>
              <a:rPr lang="ja-JP" altLang="en-US" sz="1200" dirty="0"/>
              <a:t>（組織開発）</a:t>
            </a:r>
            <a:endParaRPr kumimoji="1" lang="ja-JP" altLang="en-US" sz="1200" dirty="0"/>
          </a:p>
        </p:txBody>
      </p:sp>
      <p:sp>
        <p:nvSpPr>
          <p:cNvPr id="57" name="テキスト ボックス 56"/>
          <p:cNvSpPr txBox="1"/>
          <p:nvPr/>
        </p:nvSpPr>
        <p:spPr>
          <a:xfrm>
            <a:off x="3135532" y="1674389"/>
            <a:ext cx="2979731" cy="800219"/>
          </a:xfrm>
          <a:prstGeom prst="rect">
            <a:avLst/>
          </a:prstGeom>
          <a:noFill/>
        </p:spPr>
        <p:txBody>
          <a:bodyPr wrap="square" rtlCol="0">
            <a:spAutoFit/>
          </a:bodyPr>
          <a:lstStyle/>
          <a:p>
            <a:r>
              <a:rPr lang="en-US" altLang="ja-JP" sz="1200" b="1" dirty="0"/>
              <a:t>OD</a:t>
            </a:r>
            <a:r>
              <a:rPr lang="ja-JP" altLang="en-US" sz="1200" b="1" dirty="0"/>
              <a:t>会議の役割</a:t>
            </a:r>
            <a:r>
              <a:rPr lang="ja-JP" altLang="en-US" sz="1200" dirty="0"/>
              <a:t>：</a:t>
            </a:r>
            <a:endParaRPr lang="en-US" altLang="ja-JP" sz="1200" dirty="0"/>
          </a:p>
          <a:p>
            <a:r>
              <a:rPr lang="ja-JP" altLang="en-US" sz="1100" dirty="0"/>
              <a:t>理念や行動指針を、社員の日々の業務行動につなげ、顧客満足（社員自身も利用者様及び利用者様家族も）の向上を目標とする部署。</a:t>
            </a:r>
            <a:r>
              <a:rPr lang="ja-JP" altLang="en-US" sz="1200" dirty="0"/>
              <a:t>　</a:t>
            </a:r>
            <a:endParaRPr kumimoji="1" lang="ja-JP" altLang="en-US" sz="1200" dirty="0"/>
          </a:p>
        </p:txBody>
      </p:sp>
      <p:sp>
        <p:nvSpPr>
          <p:cNvPr id="64" name="テキスト ボックス 63"/>
          <p:cNvSpPr txBox="1"/>
          <p:nvPr/>
        </p:nvSpPr>
        <p:spPr>
          <a:xfrm>
            <a:off x="3940080" y="5715223"/>
            <a:ext cx="3045377" cy="623248"/>
          </a:xfrm>
          <a:prstGeom prst="rect">
            <a:avLst/>
          </a:prstGeom>
          <a:noFill/>
        </p:spPr>
        <p:txBody>
          <a:bodyPr wrap="square" rtlCol="0">
            <a:spAutoFit/>
          </a:bodyPr>
          <a:lstStyle/>
          <a:p>
            <a:r>
              <a:rPr lang="ja-JP" altLang="en-US" sz="1200" b="1" dirty="0"/>
              <a:t>小規模多機能けやきの役割</a:t>
            </a:r>
            <a:r>
              <a:rPr lang="ja-JP" altLang="en-US" sz="1200" dirty="0"/>
              <a:t>：</a:t>
            </a:r>
            <a:endParaRPr lang="en-US" altLang="ja-JP" sz="1200" dirty="0"/>
          </a:p>
          <a:p>
            <a:r>
              <a:rPr lang="ja-JP" altLang="en-US" sz="1050" dirty="0"/>
              <a:t>介護保険法による小規模多機能型居宅介護事業</a:t>
            </a:r>
            <a:endParaRPr lang="en-US" altLang="ja-JP" sz="1050" dirty="0"/>
          </a:p>
          <a:p>
            <a:r>
              <a:rPr lang="ja-JP" altLang="en-US" sz="1050" dirty="0"/>
              <a:t>及び各小規模多機能サテライトの本部</a:t>
            </a:r>
            <a:r>
              <a:rPr lang="ja-JP" altLang="en-US" sz="1200" dirty="0"/>
              <a:t>　</a:t>
            </a:r>
            <a:endParaRPr kumimoji="1" lang="ja-JP" altLang="en-US" sz="1200" dirty="0"/>
          </a:p>
        </p:txBody>
      </p:sp>
      <p:sp>
        <p:nvSpPr>
          <p:cNvPr id="36" name="四角形: 角を丸くする 35">
            <a:extLst>
              <a:ext uri="{FF2B5EF4-FFF2-40B4-BE49-F238E27FC236}">
                <a16:creationId xmlns:a16="http://schemas.microsoft.com/office/drawing/2014/main" id="{226A6BBF-D299-4013-B903-8819138ADC5F}"/>
              </a:ext>
            </a:extLst>
          </p:cNvPr>
          <p:cNvSpPr/>
          <p:nvPr/>
        </p:nvSpPr>
        <p:spPr>
          <a:xfrm>
            <a:off x="6665500" y="6159622"/>
            <a:ext cx="5329990" cy="573825"/>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「堀金を中心に安曇野の在宅介護を支える」</a:t>
            </a:r>
            <a:endParaRPr kumimoji="1" lang="ja-JP" altLang="en-US" sz="2000" b="1" dirty="0"/>
          </a:p>
        </p:txBody>
      </p:sp>
      <p:sp>
        <p:nvSpPr>
          <p:cNvPr id="62" name="円/楕円 24">
            <a:extLst>
              <a:ext uri="{FF2B5EF4-FFF2-40B4-BE49-F238E27FC236}">
                <a16:creationId xmlns:a16="http://schemas.microsoft.com/office/drawing/2014/main" id="{9EB46381-F035-4DAF-87F8-9F796724C142}"/>
              </a:ext>
            </a:extLst>
          </p:cNvPr>
          <p:cNvSpPr/>
          <p:nvPr/>
        </p:nvSpPr>
        <p:spPr>
          <a:xfrm>
            <a:off x="1576213" y="5412049"/>
            <a:ext cx="1768672" cy="98179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400" b="1" dirty="0"/>
              <a:t>~</a:t>
            </a:r>
            <a:r>
              <a:rPr lang="ja-JP" altLang="en-US" sz="1400" b="1" dirty="0"/>
              <a:t>竹庵</a:t>
            </a:r>
            <a:r>
              <a:rPr lang="en-US" altLang="ja-JP" sz="1400" b="1" dirty="0"/>
              <a:t>~</a:t>
            </a:r>
          </a:p>
        </p:txBody>
      </p:sp>
      <p:sp>
        <p:nvSpPr>
          <p:cNvPr id="73" name="四角形: 角を丸くする 72">
            <a:extLst>
              <a:ext uri="{FF2B5EF4-FFF2-40B4-BE49-F238E27FC236}">
                <a16:creationId xmlns:a16="http://schemas.microsoft.com/office/drawing/2014/main" id="{D2BEA0E1-A5DF-415E-87CE-FDF9E57C9F43}"/>
              </a:ext>
            </a:extLst>
          </p:cNvPr>
          <p:cNvSpPr/>
          <p:nvPr/>
        </p:nvSpPr>
        <p:spPr>
          <a:xfrm>
            <a:off x="107274" y="5981509"/>
            <a:ext cx="1938093" cy="573825"/>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平成</a:t>
            </a:r>
            <a:r>
              <a:rPr lang="en-US" altLang="ja-JP" sz="1200" dirty="0"/>
              <a:t>30</a:t>
            </a:r>
            <a:r>
              <a:rPr kumimoji="1" lang="ja-JP" altLang="en-US" sz="1200" dirty="0"/>
              <a:t>年４月から</a:t>
            </a:r>
            <a:endParaRPr kumimoji="1" lang="en-US" altLang="ja-JP" sz="1200" dirty="0"/>
          </a:p>
          <a:p>
            <a:pPr algn="ctr"/>
            <a:r>
              <a:rPr kumimoji="1" lang="ja-JP" altLang="en-US" sz="1200" dirty="0"/>
              <a:t>小多機サテライト開始！</a:t>
            </a:r>
          </a:p>
        </p:txBody>
      </p:sp>
      <p:sp>
        <p:nvSpPr>
          <p:cNvPr id="58" name="正方形/長方形 57">
            <a:extLst>
              <a:ext uri="{FF2B5EF4-FFF2-40B4-BE49-F238E27FC236}">
                <a16:creationId xmlns:a16="http://schemas.microsoft.com/office/drawing/2014/main" id="{CC950508-B521-4BBB-8A7F-94D05B35A7D2}"/>
              </a:ext>
            </a:extLst>
          </p:cNvPr>
          <p:cNvSpPr/>
          <p:nvPr/>
        </p:nvSpPr>
        <p:spPr>
          <a:xfrm>
            <a:off x="9542873" y="3957380"/>
            <a:ext cx="2444509" cy="120478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600" b="1" dirty="0"/>
              <a:t>インクルージョン組織図</a:t>
            </a:r>
            <a:endParaRPr kumimoji="1" lang="en-US" altLang="ja-JP" sz="1600" b="1" dirty="0"/>
          </a:p>
          <a:p>
            <a:r>
              <a:rPr kumimoji="1" lang="ja-JP" altLang="en-US" sz="1600" dirty="0"/>
              <a:t>＝皆が対等に関わり合いながら自分らしく宗明会で働ける組織の状態</a:t>
            </a:r>
            <a:r>
              <a:rPr lang="ja-JP" altLang="en-US" sz="1600" dirty="0"/>
              <a:t>を</a:t>
            </a:r>
            <a:r>
              <a:rPr kumimoji="1" lang="ja-JP" altLang="en-US" sz="1600" dirty="0"/>
              <a:t>目指し実現すことを組織図で表す。</a:t>
            </a:r>
            <a:endParaRPr kumimoji="1" lang="en-US" altLang="ja-JP" sz="1600" dirty="0"/>
          </a:p>
          <a:p>
            <a:r>
              <a:rPr lang="ja-JP" altLang="en-US" sz="1600" dirty="0"/>
              <a:t>　</a:t>
            </a:r>
            <a:r>
              <a:rPr kumimoji="1" lang="ja-JP" altLang="en-US" sz="1600" dirty="0"/>
              <a:t>　</a:t>
            </a:r>
          </a:p>
        </p:txBody>
      </p:sp>
      <p:sp>
        <p:nvSpPr>
          <p:cNvPr id="41" name="四角形: 角を丸くする 40">
            <a:extLst>
              <a:ext uri="{FF2B5EF4-FFF2-40B4-BE49-F238E27FC236}">
                <a16:creationId xmlns:a16="http://schemas.microsoft.com/office/drawing/2014/main" id="{8D782A48-D1C3-4FBB-AF5D-42AACF51FA30}"/>
              </a:ext>
            </a:extLst>
          </p:cNvPr>
          <p:cNvSpPr/>
          <p:nvPr/>
        </p:nvSpPr>
        <p:spPr>
          <a:xfrm>
            <a:off x="2572143" y="3723622"/>
            <a:ext cx="5934183" cy="3835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小多機</a:t>
            </a:r>
            <a:r>
              <a:rPr lang="ja-JP" altLang="en-US" sz="1200" b="1" dirty="0"/>
              <a:t>地域連動ケアシステム</a:t>
            </a:r>
            <a:r>
              <a:rPr kumimoji="1" lang="ja-JP" altLang="en-US" sz="1200" b="1" dirty="0"/>
              <a:t>は、宗明会全体の持てる力・機能を最大限に生かし</a:t>
            </a:r>
            <a:endParaRPr kumimoji="1" lang="en-US" altLang="ja-JP" sz="1200" b="1" dirty="0"/>
          </a:p>
          <a:p>
            <a:pPr algn="ctr"/>
            <a:r>
              <a:rPr kumimoji="1" lang="ja-JP" altLang="en-US" sz="1200" b="1" dirty="0"/>
              <a:t>地域の他事業所と連携して在宅介護を面で支える</a:t>
            </a:r>
          </a:p>
        </p:txBody>
      </p:sp>
      <p:sp>
        <p:nvSpPr>
          <p:cNvPr id="52" name="テキスト ボックス 51">
            <a:extLst>
              <a:ext uri="{FF2B5EF4-FFF2-40B4-BE49-F238E27FC236}">
                <a16:creationId xmlns:a16="http://schemas.microsoft.com/office/drawing/2014/main" id="{51B6C961-B138-4673-943B-59AE9E372DA0}"/>
              </a:ext>
            </a:extLst>
          </p:cNvPr>
          <p:cNvSpPr txBox="1"/>
          <p:nvPr/>
        </p:nvSpPr>
        <p:spPr>
          <a:xfrm>
            <a:off x="-51146" y="22079"/>
            <a:ext cx="2730252" cy="646331"/>
          </a:xfrm>
          <a:prstGeom prst="rect">
            <a:avLst/>
          </a:prstGeom>
          <a:noFill/>
        </p:spPr>
        <p:txBody>
          <a:bodyPr wrap="square" rtlCol="0">
            <a:spAutoFit/>
          </a:bodyPr>
          <a:lstStyle/>
          <a:p>
            <a:pPr algn="ctr"/>
            <a:r>
              <a:rPr lang="ja-JP" altLang="en-US" dirty="0"/>
              <a:t>宗明会カンファ資料に</a:t>
            </a:r>
            <a:endParaRPr lang="en-US" altLang="ja-JP" dirty="0"/>
          </a:p>
          <a:p>
            <a:pPr algn="ctr"/>
            <a:r>
              <a:rPr lang="ja-JP" altLang="en-US" dirty="0"/>
              <a:t>後半数ページ追加！！</a:t>
            </a:r>
            <a:endParaRPr kumimoji="1" lang="en-US" altLang="ja-JP" dirty="0"/>
          </a:p>
        </p:txBody>
      </p:sp>
    </p:spTree>
    <p:extLst>
      <p:ext uri="{BB962C8B-B14F-4D97-AF65-F5344CB8AC3E}">
        <p14:creationId xmlns:p14="http://schemas.microsoft.com/office/powerpoint/2010/main" val="65650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3111" y="317819"/>
            <a:ext cx="3649580" cy="1537438"/>
          </a:xfrm>
        </p:spPr>
        <p:txBody>
          <a:bodyPr>
            <a:normAutofit/>
          </a:bodyPr>
          <a:lstStyle/>
          <a:p>
            <a:r>
              <a:rPr kumimoji="1" lang="ja-JP" altLang="en-US" sz="6500" dirty="0">
                <a:latin typeface="HG行書体" panose="03000609000000000000" pitchFamily="65" charset="-128"/>
                <a:ea typeface="HG行書体" panose="03000609000000000000" pitchFamily="65" charset="-128"/>
              </a:rPr>
              <a:t>法人理念</a:t>
            </a:r>
            <a:r>
              <a:rPr kumimoji="1" lang="ja-JP" altLang="en-US" sz="6000" dirty="0">
                <a:latin typeface="HG行書体" panose="03000609000000000000" pitchFamily="65" charset="-128"/>
                <a:ea typeface="HG行書体" panose="03000609000000000000" pitchFamily="65" charset="-128"/>
              </a:rPr>
              <a:t>　　</a:t>
            </a:r>
          </a:p>
        </p:txBody>
      </p:sp>
      <p:sp>
        <p:nvSpPr>
          <p:cNvPr id="4" name="タイトル 1"/>
          <p:cNvSpPr txBox="1">
            <a:spLocks/>
          </p:cNvSpPr>
          <p:nvPr/>
        </p:nvSpPr>
        <p:spPr>
          <a:xfrm>
            <a:off x="501316" y="2027320"/>
            <a:ext cx="3757864" cy="2593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500" dirty="0">
                <a:latin typeface="HG行書体" panose="03000609000000000000" pitchFamily="65" charset="-128"/>
                <a:ea typeface="HG行書体" panose="03000609000000000000" pitchFamily="65" charset="-128"/>
              </a:rPr>
              <a:t>経営理念</a:t>
            </a:r>
            <a:r>
              <a:rPr lang="ja-JP" altLang="en-US" sz="5400" dirty="0">
                <a:latin typeface="HG行書体" panose="03000609000000000000" pitchFamily="65" charset="-128"/>
                <a:ea typeface="HG行書体" panose="03000609000000000000" pitchFamily="65" charset="-128"/>
              </a:rPr>
              <a:t>　</a:t>
            </a:r>
            <a:r>
              <a:rPr lang="ja-JP" altLang="en-US" sz="4000" dirty="0">
                <a:latin typeface="HG行書体" panose="03000609000000000000" pitchFamily="65" charset="-128"/>
                <a:ea typeface="HG行書体" panose="03000609000000000000" pitchFamily="65" charset="-128"/>
              </a:rPr>
              <a:t>　</a:t>
            </a:r>
            <a:endParaRPr lang="en-US" altLang="ja-JP" sz="4000" dirty="0">
              <a:latin typeface="HG行書体" panose="03000609000000000000" pitchFamily="65" charset="-128"/>
              <a:ea typeface="HG行書体" panose="03000609000000000000" pitchFamily="65" charset="-128"/>
            </a:endParaRPr>
          </a:p>
          <a:p>
            <a:r>
              <a:rPr lang="ja-JP" altLang="en-US" sz="4000" dirty="0">
                <a:latin typeface="HG行書体" panose="03000609000000000000" pitchFamily="65" charset="-128"/>
                <a:ea typeface="HG行書体" panose="03000609000000000000" pitchFamily="65" charset="-128"/>
              </a:rPr>
              <a:t>　　　　　　　　</a:t>
            </a:r>
            <a:r>
              <a:rPr lang="ja-JP" altLang="en-US" sz="4000" dirty="0"/>
              <a:t>　</a:t>
            </a:r>
          </a:p>
        </p:txBody>
      </p:sp>
      <p:sp>
        <p:nvSpPr>
          <p:cNvPr id="7" name="テキスト ボックス 6"/>
          <p:cNvSpPr txBox="1"/>
          <p:nvPr/>
        </p:nvSpPr>
        <p:spPr>
          <a:xfrm>
            <a:off x="1017011" y="5286597"/>
            <a:ext cx="10311062" cy="523220"/>
          </a:xfrm>
          <a:prstGeom prst="rect">
            <a:avLst/>
          </a:prstGeom>
          <a:noFill/>
        </p:spPr>
        <p:txBody>
          <a:bodyPr wrap="square" rtlCol="0">
            <a:spAutoFit/>
          </a:bodyPr>
          <a:lstStyle/>
          <a:p>
            <a:r>
              <a:rPr kumimoji="1" lang="ja-JP" altLang="en-US" sz="2800" dirty="0">
                <a:latin typeface="HG行書体" panose="03000609000000000000" pitchFamily="65" charset="-128"/>
                <a:ea typeface="HG行書体" panose="03000609000000000000" pitchFamily="65" charset="-128"/>
              </a:rPr>
              <a:t>平成</a:t>
            </a:r>
            <a:r>
              <a:rPr kumimoji="1" lang="en-US" altLang="ja-JP" sz="2800" dirty="0">
                <a:latin typeface="HG行書体" panose="03000609000000000000" pitchFamily="65" charset="-128"/>
                <a:ea typeface="HG行書体" panose="03000609000000000000" pitchFamily="65" charset="-128"/>
              </a:rPr>
              <a:t>29</a:t>
            </a:r>
            <a:r>
              <a:rPr kumimoji="1" lang="ja-JP" altLang="en-US" sz="2800" dirty="0">
                <a:latin typeface="HG行書体" panose="03000609000000000000" pitchFamily="65" charset="-128"/>
                <a:ea typeface="HG行書体" panose="03000609000000000000" pitchFamily="65" charset="-128"/>
              </a:rPr>
              <a:t>年４月１日制定</a:t>
            </a:r>
            <a:r>
              <a:rPr lang="ja-JP" altLang="en-US" sz="2800" dirty="0">
                <a:latin typeface="HG行書体" panose="03000609000000000000" pitchFamily="65" charset="-128"/>
                <a:ea typeface="HG行書体" panose="03000609000000000000" pitchFamily="65" charset="-128"/>
              </a:rPr>
              <a:t>　有限会社宗明会　代表取締役　山田聡</a:t>
            </a:r>
            <a:endParaRPr kumimoji="1" lang="ja-JP" altLang="en-US" sz="2800" dirty="0">
              <a:latin typeface="HG行書体" panose="03000609000000000000" pitchFamily="65" charset="-128"/>
              <a:ea typeface="HG行書体" panose="03000609000000000000" pitchFamily="65" charset="-128"/>
            </a:endParaRPr>
          </a:p>
        </p:txBody>
      </p:sp>
      <p:sp>
        <p:nvSpPr>
          <p:cNvPr id="10" name="テキスト ボックス 9"/>
          <p:cNvSpPr txBox="1"/>
          <p:nvPr/>
        </p:nvSpPr>
        <p:spPr>
          <a:xfrm>
            <a:off x="423110" y="3507933"/>
            <a:ext cx="3649579" cy="584775"/>
          </a:xfrm>
          <a:prstGeom prst="rect">
            <a:avLst/>
          </a:prstGeom>
          <a:noFill/>
        </p:spPr>
        <p:txBody>
          <a:bodyPr wrap="square" rtlCol="0">
            <a:spAutoFit/>
          </a:bodyPr>
          <a:lstStyle/>
          <a:p>
            <a:r>
              <a:rPr kumimoji="1" lang="ja-JP" altLang="en-US" sz="3200" b="1" dirty="0">
                <a:latin typeface="HGP行書体" panose="03000600000000000000" pitchFamily="66" charset="-128"/>
                <a:ea typeface="HGP行書体" panose="03000600000000000000" pitchFamily="66" charset="-128"/>
              </a:rPr>
              <a:t>（私たちの使命）</a:t>
            </a:r>
          </a:p>
        </p:txBody>
      </p:sp>
      <p:sp>
        <p:nvSpPr>
          <p:cNvPr id="8" name="タイトル 1"/>
          <p:cNvSpPr txBox="1">
            <a:spLocks/>
          </p:cNvSpPr>
          <p:nvPr/>
        </p:nvSpPr>
        <p:spPr>
          <a:xfrm>
            <a:off x="4395538" y="2163075"/>
            <a:ext cx="7507704" cy="2593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HG行書体" panose="03000609000000000000" pitchFamily="65" charset="-128"/>
                <a:ea typeface="HG行書体" panose="03000609000000000000" pitchFamily="65" charset="-128"/>
              </a:rPr>
              <a:t>「感謝」「行動」「思いやり」　</a:t>
            </a:r>
            <a:endParaRPr lang="en-US" altLang="ja-JP" sz="4000" dirty="0">
              <a:latin typeface="HG行書体" panose="03000609000000000000" pitchFamily="65" charset="-128"/>
              <a:ea typeface="HG行書体" panose="03000609000000000000" pitchFamily="65" charset="-128"/>
            </a:endParaRPr>
          </a:p>
          <a:p>
            <a:pPr algn="ctr"/>
            <a:r>
              <a:rPr lang="ja-JP" altLang="en-US" sz="4000" dirty="0">
                <a:latin typeface="HG行書体" panose="03000609000000000000" pitchFamily="65" charset="-128"/>
                <a:ea typeface="HG行書体" panose="03000609000000000000" pitchFamily="65" charset="-128"/>
              </a:rPr>
              <a:t>３つの情熱を原動力として</a:t>
            </a:r>
            <a:endParaRPr lang="en-US" altLang="ja-JP" sz="4000" dirty="0">
              <a:latin typeface="HG行書体" panose="03000609000000000000" pitchFamily="65" charset="-128"/>
              <a:ea typeface="HG行書体" panose="03000609000000000000" pitchFamily="65" charset="-128"/>
            </a:endParaRPr>
          </a:p>
          <a:p>
            <a:pPr algn="ctr"/>
            <a:r>
              <a:rPr lang="ja-JP" altLang="en-US" sz="4000" dirty="0">
                <a:latin typeface="HG行書体" panose="03000609000000000000" pitchFamily="65" charset="-128"/>
                <a:ea typeface="HG行書体" panose="03000609000000000000" pitchFamily="65" charset="-128"/>
              </a:rPr>
              <a:t>様々な方法で社会に貢献する</a:t>
            </a:r>
            <a:r>
              <a:rPr lang="ja-JP" altLang="en-US" sz="4000" dirty="0"/>
              <a:t>　</a:t>
            </a:r>
          </a:p>
        </p:txBody>
      </p:sp>
      <p:sp>
        <p:nvSpPr>
          <p:cNvPr id="9" name="タイトル 1"/>
          <p:cNvSpPr txBox="1">
            <a:spLocks/>
          </p:cNvSpPr>
          <p:nvPr/>
        </p:nvSpPr>
        <p:spPr>
          <a:xfrm>
            <a:off x="5210677" y="540061"/>
            <a:ext cx="5877426" cy="1092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行書体" panose="03000609000000000000" pitchFamily="65" charset="-128"/>
                <a:ea typeface="HG行書体" panose="03000609000000000000" pitchFamily="65" charset="-128"/>
              </a:rPr>
              <a:t>しあわせ創造業</a:t>
            </a:r>
          </a:p>
        </p:txBody>
      </p:sp>
      <p:sp>
        <p:nvSpPr>
          <p:cNvPr id="11" name="テキスト ボックス 10">
            <a:extLst>
              <a:ext uri="{FF2B5EF4-FFF2-40B4-BE49-F238E27FC236}">
                <a16:creationId xmlns:a16="http://schemas.microsoft.com/office/drawing/2014/main" id="{2087A81E-93C2-4D8D-8C3C-0711847AEEB2}"/>
              </a:ext>
            </a:extLst>
          </p:cNvPr>
          <p:cNvSpPr txBox="1"/>
          <p:nvPr/>
        </p:nvSpPr>
        <p:spPr>
          <a:xfrm>
            <a:off x="9045024" y="6087106"/>
            <a:ext cx="2993366" cy="461665"/>
          </a:xfrm>
          <a:prstGeom prst="rect">
            <a:avLst/>
          </a:prstGeom>
          <a:noFill/>
        </p:spPr>
        <p:txBody>
          <a:bodyPr wrap="square" rtlCol="0">
            <a:spAutoFit/>
          </a:bodyPr>
          <a:lstStyle/>
          <a:p>
            <a:r>
              <a:rPr kumimoji="1" lang="ja-JP" altLang="en-US" sz="1200" dirty="0"/>
              <a:t>　</a:t>
            </a:r>
            <a:r>
              <a:rPr lang="ja-JP" altLang="en-US" sz="1200" dirty="0"/>
              <a:t>令和</a:t>
            </a:r>
            <a:r>
              <a:rPr lang="en-US" altLang="ja-JP" sz="1200" dirty="0"/>
              <a:t>3</a:t>
            </a:r>
            <a:r>
              <a:rPr kumimoji="1" lang="ja-JP" altLang="en-US" sz="1200" dirty="0"/>
              <a:t>年</a:t>
            </a:r>
            <a:r>
              <a:rPr kumimoji="1" lang="en-US" altLang="ja-JP" sz="1200" dirty="0"/>
              <a:t>3</a:t>
            </a:r>
            <a:r>
              <a:rPr kumimoji="1" lang="ja-JP" altLang="en-US" sz="1200"/>
              <a:t>月　</a:t>
            </a:r>
            <a:endParaRPr kumimoji="1" lang="en-US" altLang="ja-JP" sz="1200" dirty="0"/>
          </a:p>
          <a:p>
            <a:r>
              <a:rPr lang="ja-JP" altLang="en-US" sz="1200" dirty="0"/>
              <a:t>有限会社宗明会　代表取締役　山田聡</a:t>
            </a:r>
            <a:endParaRPr lang="en-US" altLang="ja-JP" sz="1200" dirty="0"/>
          </a:p>
        </p:txBody>
      </p:sp>
      <p:pic>
        <p:nvPicPr>
          <p:cNvPr id="12" name="図 11">
            <a:extLst>
              <a:ext uri="{FF2B5EF4-FFF2-40B4-BE49-F238E27FC236}">
                <a16:creationId xmlns:a16="http://schemas.microsoft.com/office/drawing/2014/main" id="{4F15E4CA-D920-4BE8-8701-F487C9892368}"/>
              </a:ext>
            </a:extLst>
          </p:cNvPr>
          <p:cNvPicPr>
            <a:picLocks noChangeAspect="1"/>
          </p:cNvPicPr>
          <p:nvPr/>
        </p:nvPicPr>
        <p:blipFill rotWithShape="1">
          <a:blip r:embed="rId3">
            <a:extLst>
              <a:ext uri="{28A0092B-C50C-407E-A947-70E740481C1C}">
                <a14:useLocalDpi xmlns:a14="http://schemas.microsoft.com/office/drawing/2010/main" val="0"/>
              </a:ext>
            </a:extLst>
          </a:blip>
          <a:srcRect l="29900" t="42456" r="32809" b="28860"/>
          <a:stretch/>
        </p:blipFill>
        <p:spPr>
          <a:xfrm>
            <a:off x="7239038" y="5977483"/>
            <a:ext cx="1573734" cy="680909"/>
          </a:xfrm>
          <a:prstGeom prst="rect">
            <a:avLst/>
          </a:prstGeom>
          <a:ln>
            <a:noFill/>
          </a:ln>
          <a:effectLst>
            <a:softEdge rad="112500"/>
          </a:effectLst>
        </p:spPr>
      </p:pic>
    </p:spTree>
    <p:extLst>
      <p:ext uri="{BB962C8B-B14F-4D97-AF65-F5344CB8AC3E}">
        <p14:creationId xmlns:p14="http://schemas.microsoft.com/office/powerpoint/2010/main" val="3634811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31F39DB-736C-43ED-9F75-DC16ACCFEE11}"/>
              </a:ext>
            </a:extLst>
          </p:cNvPr>
          <p:cNvSpPr txBox="1"/>
          <p:nvPr/>
        </p:nvSpPr>
        <p:spPr>
          <a:xfrm>
            <a:off x="100696" y="140325"/>
            <a:ext cx="117927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Arial" panose="020B0604020202020204" pitchFamily="34" charset="0"/>
                <a:ea typeface="HGP行書体" panose="03000600000000000000" pitchFamily="66" charset="-128"/>
                <a:cs typeface="Arial" panose="020B0604020202020204" pitchFamily="34" charset="0"/>
              </a:rPr>
              <a:t>　</a:t>
            </a:r>
            <a:r>
              <a:rPr kumimoji="1" lang="ja-JP" altLang="en-US" sz="5400" b="0" i="0" u="none" strike="noStrike" kern="1200" cap="none" spc="0" normalizeH="0" baseline="0" noProof="0" dirty="0">
                <a:ln>
                  <a:noFill/>
                </a:ln>
                <a:solidFill>
                  <a:prstClr val="black"/>
                </a:solidFill>
                <a:effectLst/>
                <a:uLnTx/>
                <a:uFillTx/>
                <a:latin typeface="Arial" panose="020B0604020202020204" pitchFamily="34" charset="0"/>
                <a:ea typeface="HGP行書体" panose="03000600000000000000" pitchFamily="66" charset="-128"/>
                <a:cs typeface="Arial" panose="020B0604020202020204" pitchFamily="34" charset="0"/>
              </a:rPr>
              <a:t>宗明会スタッフ　</a:t>
            </a:r>
            <a:r>
              <a:rPr kumimoji="1" lang="ja-JP" altLang="en-US" sz="5400" b="0" i="0" u="none" strike="noStrike" kern="1200" cap="none" spc="0" normalizeH="0" baseline="0" noProof="0">
                <a:ln>
                  <a:noFill/>
                </a:ln>
                <a:solidFill>
                  <a:prstClr val="black"/>
                </a:solidFill>
                <a:effectLst/>
                <a:uLnTx/>
                <a:uFillTx/>
                <a:latin typeface="Arial" panose="020B0604020202020204" pitchFamily="34" charset="0"/>
                <a:ea typeface="HGP行書体" panose="03000600000000000000" pitchFamily="66" charset="-128"/>
                <a:cs typeface="Arial" panose="020B0604020202020204" pitchFamily="34" charset="0"/>
              </a:rPr>
              <a:t>行動指針（</a:t>
            </a:r>
            <a:r>
              <a:rPr kumimoji="1" lang="ja-JP" altLang="en-US" sz="5400" b="0" i="0" u="none" strike="noStrike" kern="1200" cap="none" spc="0" normalizeH="0" baseline="0" noProof="0" dirty="0">
                <a:ln>
                  <a:noFill/>
                </a:ln>
                <a:solidFill>
                  <a:prstClr val="black"/>
                </a:solidFill>
                <a:effectLst/>
                <a:uLnTx/>
                <a:uFillTx/>
                <a:latin typeface="Arial" panose="020B0604020202020204" pitchFamily="34" charset="0"/>
                <a:ea typeface="HGP行書体" panose="03000600000000000000" pitchFamily="66" charset="-128"/>
                <a:cs typeface="Arial" panose="020B0604020202020204" pitchFamily="34" charset="0"/>
              </a:rPr>
              <a:t>五誓）</a:t>
            </a:r>
            <a:endParaRPr kumimoji="1" lang="ja-JP" altLang="en-US" sz="4800" b="0" i="0" u="none" strike="noStrike" kern="1200" cap="none" spc="0" normalizeH="0" baseline="0" noProof="0" dirty="0">
              <a:ln>
                <a:noFill/>
              </a:ln>
              <a:solidFill>
                <a:prstClr val="black"/>
              </a:solidFill>
              <a:effectLst/>
              <a:uLnTx/>
              <a:uFillTx/>
              <a:latin typeface="Arial" panose="020B0604020202020204" pitchFamily="34" charset="0"/>
              <a:ea typeface="HGP行書体" panose="03000600000000000000" pitchFamily="66"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FE499152-1206-45E8-806D-62B2FA8A6651}"/>
              </a:ext>
            </a:extLst>
          </p:cNvPr>
          <p:cNvSpPr txBox="1"/>
          <p:nvPr/>
        </p:nvSpPr>
        <p:spPr>
          <a:xfrm>
            <a:off x="500057" y="1441931"/>
            <a:ext cx="9701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一、全員がその人の物語を大切にするキャストです</a:t>
            </a:r>
            <a:r>
              <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（その人らしさ）</a:t>
            </a:r>
            <a:endPar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8945CDA5-36FF-4CFF-8D6E-C577830C63AC}"/>
              </a:ext>
            </a:extLst>
          </p:cNvPr>
          <p:cNvSpPr txBox="1"/>
          <p:nvPr/>
        </p:nvSpPr>
        <p:spPr>
          <a:xfrm>
            <a:off x="500057" y="2234625"/>
            <a:ext cx="115613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一、利用者様を人生の先輩として“共に寄り添う心”を育て、その人らしさを大切にします</a:t>
            </a:r>
            <a:r>
              <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　　</a:t>
            </a:r>
            <a:endPar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（尊敬心・共生）</a:t>
            </a:r>
            <a:endPar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774D0DF3-B070-42CB-8B5D-575374E6A2C3}"/>
              </a:ext>
            </a:extLst>
          </p:cNvPr>
          <p:cNvSpPr txBox="1"/>
          <p:nvPr/>
        </p:nvSpPr>
        <p:spPr>
          <a:xfrm>
            <a:off x="500057" y="3074530"/>
            <a:ext cx="11161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一、自らの力で自らの足で進み、個々のプロ意識を育てます</a:t>
            </a:r>
            <a:r>
              <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（自立・主体性・専門性）</a:t>
            </a:r>
            <a:endPar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4DE74718-9AD5-4B6A-A0E8-53B414C7DFB0}"/>
              </a:ext>
            </a:extLst>
          </p:cNvPr>
          <p:cNvSpPr txBox="1"/>
          <p:nvPr/>
        </p:nvSpPr>
        <p:spPr>
          <a:xfrm>
            <a:off x="500057" y="3842635"/>
            <a:ext cx="11161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一、相手を心地よくできるカッコよさを追求します！！</a:t>
            </a:r>
            <a:r>
              <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（清潔・親切・笑顔・礼儀）</a:t>
            </a:r>
            <a:endPar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1382626-A3CA-47DB-A597-51828DAB43CB}"/>
              </a:ext>
            </a:extLst>
          </p:cNvPr>
          <p:cNvSpPr txBox="1"/>
          <p:nvPr/>
        </p:nvSpPr>
        <p:spPr>
          <a:xfrm>
            <a:off x="500057" y="4610741"/>
            <a:ext cx="96491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一、声掛け・傾聴の天才になります！　</a:t>
            </a:r>
            <a:r>
              <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（連携・元気・コミュニケーション）</a:t>
            </a:r>
            <a:endPar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FD9D6847-2DA9-49C2-A828-EFA6B724DB42}"/>
              </a:ext>
            </a:extLst>
          </p:cNvPr>
          <p:cNvSpPr txBox="1"/>
          <p:nvPr/>
        </p:nvSpPr>
        <p:spPr>
          <a:xfrm>
            <a:off x="2026292" y="5450683"/>
            <a:ext cx="81394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“五誓”（ごせい）とは？</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私たちが「しあわせ創造業」を成す上で必要な</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言葉の“ものさし”五つの誓いです。</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業務や経験を通じて身に着けていくべきスキルでもあります。</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9" name="図 8">
            <a:extLst>
              <a:ext uri="{FF2B5EF4-FFF2-40B4-BE49-F238E27FC236}">
                <a16:creationId xmlns:a16="http://schemas.microsoft.com/office/drawing/2014/main" id="{2BA3FC8B-D7D8-4B54-9C99-B386571A71AC}"/>
              </a:ext>
            </a:extLst>
          </p:cNvPr>
          <p:cNvPicPr>
            <a:picLocks noChangeAspect="1"/>
          </p:cNvPicPr>
          <p:nvPr/>
        </p:nvPicPr>
        <p:blipFill rotWithShape="1">
          <a:blip r:embed="rId3">
            <a:extLst>
              <a:ext uri="{28A0092B-C50C-407E-A947-70E740481C1C}">
                <a14:useLocalDpi xmlns:a14="http://schemas.microsoft.com/office/drawing/2010/main" val="0"/>
              </a:ext>
            </a:extLst>
          </a:blip>
          <a:srcRect t="20838" b="23787"/>
          <a:stretch/>
        </p:blipFill>
        <p:spPr>
          <a:xfrm>
            <a:off x="9507219" y="5790739"/>
            <a:ext cx="2386201" cy="926936"/>
          </a:xfrm>
          <a:prstGeom prst="rect">
            <a:avLst/>
          </a:prstGeom>
        </p:spPr>
      </p:pic>
    </p:spTree>
    <p:extLst>
      <p:ext uri="{BB962C8B-B14F-4D97-AF65-F5344CB8AC3E}">
        <p14:creationId xmlns:p14="http://schemas.microsoft.com/office/powerpoint/2010/main" val="1435686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2DF61C7-8D26-41C0-B249-11BF185F8C1B}"/>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saturation sat="138000"/>
                    </a14:imgEffect>
                  </a14:imgLayer>
                </a14:imgProps>
              </a:ext>
            </a:extLst>
          </a:blip>
          <a:srcRect l="11082" r="7146" b="3395"/>
          <a:stretch/>
        </p:blipFill>
        <p:spPr>
          <a:xfrm>
            <a:off x="1702465" y="756736"/>
            <a:ext cx="9008532" cy="6432227"/>
          </a:xfrm>
          <a:prstGeom prst="rect">
            <a:avLst/>
          </a:prstGeom>
          <a:blipFill dpi="0" rotWithShape="1">
            <a:blip r:embed="rId5">
              <a:alphaModFix amt="62000"/>
            </a:blip>
            <a:srcRect/>
            <a:tile tx="0" ty="0" sx="100000" sy="100000" flip="none" algn="tl"/>
          </a:blipFill>
          <a:ln>
            <a:noFill/>
          </a:ln>
          <a:effectLst>
            <a:softEdge rad="112500"/>
          </a:effectLst>
        </p:spPr>
      </p:pic>
      <p:sp>
        <p:nvSpPr>
          <p:cNvPr id="28" name="四角形: 角を丸くする 27">
            <a:extLst>
              <a:ext uri="{FF2B5EF4-FFF2-40B4-BE49-F238E27FC236}">
                <a16:creationId xmlns:a16="http://schemas.microsoft.com/office/drawing/2014/main" id="{2FF34904-2682-4712-9E88-B0ED3E5BF06D}"/>
              </a:ext>
            </a:extLst>
          </p:cNvPr>
          <p:cNvSpPr/>
          <p:nvPr/>
        </p:nvSpPr>
        <p:spPr>
          <a:xfrm>
            <a:off x="9576863" y="896148"/>
            <a:ext cx="2534071" cy="5865248"/>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2B77BF1-77B4-4843-ABB5-87D99B8F97C3}"/>
              </a:ext>
            </a:extLst>
          </p:cNvPr>
          <p:cNvSpPr/>
          <p:nvPr/>
        </p:nvSpPr>
        <p:spPr>
          <a:xfrm>
            <a:off x="1028700" y="896148"/>
            <a:ext cx="8217568" cy="5865248"/>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4" name="Picture 2" descr="最高の壁紙: 【トップコレクション】 りんご 可愛い イラスト | りんご, 可愛いイラスト, 壁紙 hd">
            <a:extLst>
              <a:ext uri="{FF2B5EF4-FFF2-40B4-BE49-F238E27FC236}">
                <a16:creationId xmlns:a16="http://schemas.microsoft.com/office/drawing/2014/main" id="{C8BF1F80-3D25-49FF-8AAA-27E3634774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88" t="11820" r="6946" b="10201"/>
          <a:stretch/>
        </p:blipFill>
        <p:spPr bwMode="auto">
          <a:xfrm rot="21360824">
            <a:off x="10105078" y="2135920"/>
            <a:ext cx="1696049" cy="15979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 name="円/楕円 22">
            <a:extLst>
              <a:ext uri="{FF2B5EF4-FFF2-40B4-BE49-F238E27FC236}">
                <a16:creationId xmlns:a16="http://schemas.microsoft.com/office/drawing/2014/main" id="{3307C7B2-269F-4AF9-A312-2D60F02C2553}"/>
              </a:ext>
            </a:extLst>
          </p:cNvPr>
          <p:cNvSpPr/>
          <p:nvPr/>
        </p:nvSpPr>
        <p:spPr>
          <a:xfrm rot="19935619">
            <a:off x="3441675" y="2985879"/>
            <a:ext cx="5957672" cy="3230725"/>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3" name="サブタイトル 2"/>
          <p:cNvSpPr>
            <a:spLocks noGrp="1"/>
          </p:cNvSpPr>
          <p:nvPr>
            <p:ph type="subTitle" idx="1"/>
          </p:nvPr>
        </p:nvSpPr>
        <p:spPr>
          <a:xfrm>
            <a:off x="-66192" y="4031"/>
            <a:ext cx="6466963" cy="443751"/>
          </a:xfrm>
        </p:spPr>
        <p:txBody>
          <a:bodyPr>
            <a:noAutofit/>
          </a:bodyPr>
          <a:lstStyle/>
          <a:p>
            <a:r>
              <a:rPr kumimoji="1" lang="ja-JP" altLang="en-US" sz="4800" b="1" dirty="0"/>
              <a:t>宗明会</a:t>
            </a:r>
            <a:r>
              <a:rPr lang="ja-JP" altLang="en-US" sz="4800" b="1" dirty="0"/>
              <a:t>の</a:t>
            </a:r>
            <a:r>
              <a:rPr kumimoji="1" lang="ja-JP" altLang="en-US" sz="4800" b="1" dirty="0"/>
              <a:t>組織</a:t>
            </a:r>
            <a:r>
              <a:rPr lang="ja-JP" altLang="en-US" sz="4800" b="1" dirty="0"/>
              <a:t>概念図</a:t>
            </a:r>
            <a:endParaRPr kumimoji="1" lang="ja-JP" altLang="en-US" sz="4800" b="1" dirty="0"/>
          </a:p>
        </p:txBody>
      </p:sp>
      <p:sp>
        <p:nvSpPr>
          <p:cNvPr id="24" name="円/楕円 23"/>
          <p:cNvSpPr/>
          <p:nvPr/>
        </p:nvSpPr>
        <p:spPr>
          <a:xfrm>
            <a:off x="5238639" y="3968854"/>
            <a:ext cx="2514473" cy="167118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b="1" dirty="0"/>
              <a:t>小規模多機能</a:t>
            </a:r>
            <a:endParaRPr lang="en-US" altLang="ja-JP" b="1" dirty="0"/>
          </a:p>
          <a:p>
            <a:pPr algn="ctr"/>
            <a:r>
              <a:rPr lang="ja-JP" altLang="en-US" b="1" dirty="0"/>
              <a:t>見岳荘</a:t>
            </a:r>
            <a:endParaRPr lang="en-US" altLang="ja-JP" b="1" dirty="0"/>
          </a:p>
          <a:p>
            <a:pPr algn="ctr"/>
            <a:r>
              <a:rPr lang="en-US" altLang="ja-JP" b="1" dirty="0"/>
              <a:t>~</a:t>
            </a:r>
            <a:r>
              <a:rPr lang="ja-JP" altLang="en-US" b="1" dirty="0"/>
              <a:t>けやき</a:t>
            </a:r>
            <a:r>
              <a:rPr lang="en-US" altLang="ja-JP" b="1" dirty="0"/>
              <a:t>~</a:t>
            </a:r>
            <a:endParaRPr lang="en-US" altLang="ja-JP" sz="1400" b="1" dirty="0"/>
          </a:p>
        </p:txBody>
      </p:sp>
      <p:sp>
        <p:nvSpPr>
          <p:cNvPr id="25" name="円/楕円 24"/>
          <p:cNvSpPr/>
          <p:nvPr/>
        </p:nvSpPr>
        <p:spPr>
          <a:xfrm>
            <a:off x="4082519" y="1417117"/>
            <a:ext cx="2156022" cy="1132052"/>
          </a:xfrm>
          <a:prstGeom prst="ellipse">
            <a:avLst/>
          </a:prstGeom>
          <a:solidFill>
            <a:schemeClr val="accent2">
              <a:lumMod val="60000"/>
              <a:lumOff val="40000"/>
            </a:schemeClr>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600" b="1" dirty="0"/>
              <a:t>居宅介護支援事業所</a:t>
            </a:r>
            <a:endParaRPr lang="en-US" altLang="ja-JP" sz="1600" b="1" dirty="0"/>
          </a:p>
          <a:p>
            <a:pPr algn="ctr"/>
            <a:r>
              <a:rPr lang="ja-JP" altLang="en-US" sz="2000" b="1" dirty="0"/>
              <a:t>こだま</a:t>
            </a:r>
            <a:endParaRPr lang="en-US" altLang="ja-JP" sz="1600" b="1" dirty="0"/>
          </a:p>
        </p:txBody>
      </p:sp>
      <p:sp>
        <p:nvSpPr>
          <p:cNvPr id="27" name="円/楕円 26"/>
          <p:cNvSpPr/>
          <p:nvPr/>
        </p:nvSpPr>
        <p:spPr>
          <a:xfrm>
            <a:off x="5901976" y="5265243"/>
            <a:ext cx="1157799"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住宅型</a:t>
            </a:r>
            <a:endParaRPr lang="en-US" altLang="ja-JP" sz="1200" b="1" dirty="0">
              <a:solidFill>
                <a:schemeClr val="bg1"/>
              </a:solidFill>
            </a:endParaRPr>
          </a:p>
          <a:p>
            <a:pPr algn="ctr"/>
            <a:r>
              <a:rPr lang="ja-JP" altLang="en-US" sz="1200" b="1" dirty="0">
                <a:solidFill>
                  <a:schemeClr val="bg1"/>
                </a:solidFill>
              </a:rPr>
              <a:t>有料老人ホーム</a:t>
            </a:r>
            <a:endParaRPr lang="en-US" altLang="ja-JP" sz="1200" b="1" dirty="0">
              <a:solidFill>
                <a:schemeClr val="bg1"/>
              </a:solidFill>
            </a:endParaRPr>
          </a:p>
          <a:p>
            <a:pPr algn="ctr"/>
            <a:r>
              <a:rPr lang="ja-JP" altLang="en-US" sz="1200" b="1" dirty="0">
                <a:solidFill>
                  <a:schemeClr val="bg1"/>
                </a:solidFill>
              </a:rPr>
              <a:t>見岳荘</a:t>
            </a:r>
            <a:endParaRPr lang="en-US" altLang="ja-JP" sz="1200" b="1" dirty="0">
              <a:solidFill>
                <a:schemeClr val="bg1"/>
              </a:solidFill>
            </a:endParaRPr>
          </a:p>
        </p:txBody>
      </p:sp>
      <p:sp>
        <p:nvSpPr>
          <p:cNvPr id="45" name="円/楕円 24"/>
          <p:cNvSpPr/>
          <p:nvPr/>
        </p:nvSpPr>
        <p:spPr>
          <a:xfrm>
            <a:off x="1707917" y="3448430"/>
            <a:ext cx="1889855" cy="1085358"/>
          </a:xfrm>
          <a:prstGeom prst="ellipse">
            <a:avLst/>
          </a:prstGeom>
          <a:solidFill>
            <a:schemeClr val="accent2">
              <a:lumMod val="60000"/>
              <a:lumOff val="40000"/>
            </a:schemeClr>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600" b="1" dirty="0"/>
              <a:t>訪問介護</a:t>
            </a:r>
            <a:r>
              <a:rPr lang="en-US" altLang="ja-JP" sz="1600" b="1" dirty="0"/>
              <a:t>ST</a:t>
            </a:r>
            <a:r>
              <a:rPr lang="ja-JP" altLang="en-US" sz="2000" b="1" dirty="0"/>
              <a:t>みどり</a:t>
            </a:r>
            <a:endParaRPr lang="en-US" altLang="ja-JP" sz="1400" b="1" dirty="0"/>
          </a:p>
        </p:txBody>
      </p:sp>
      <p:sp>
        <p:nvSpPr>
          <p:cNvPr id="48" name="円/楕円 24"/>
          <p:cNvSpPr/>
          <p:nvPr/>
        </p:nvSpPr>
        <p:spPr>
          <a:xfrm>
            <a:off x="6784505" y="3006195"/>
            <a:ext cx="2199648"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600" b="1" dirty="0"/>
              <a:t>~</a:t>
            </a:r>
            <a:r>
              <a:rPr lang="ja-JP" altLang="en-US" sz="1600" b="1" dirty="0" err="1"/>
              <a:t>はな</a:t>
            </a:r>
            <a:r>
              <a:rPr lang="ja-JP" altLang="en-US" sz="1600" b="1" dirty="0"/>
              <a:t>みずき</a:t>
            </a:r>
            <a:r>
              <a:rPr lang="en-US" altLang="ja-JP" sz="1600" b="1" dirty="0"/>
              <a:t>~</a:t>
            </a:r>
          </a:p>
        </p:txBody>
      </p:sp>
      <p:sp>
        <p:nvSpPr>
          <p:cNvPr id="36" name="四角形: 角を丸くする 35">
            <a:extLst>
              <a:ext uri="{FF2B5EF4-FFF2-40B4-BE49-F238E27FC236}">
                <a16:creationId xmlns:a16="http://schemas.microsoft.com/office/drawing/2014/main" id="{226A6BBF-D299-4013-B903-8819138ADC5F}"/>
              </a:ext>
            </a:extLst>
          </p:cNvPr>
          <p:cNvSpPr/>
          <p:nvPr/>
        </p:nvSpPr>
        <p:spPr>
          <a:xfrm>
            <a:off x="6760564" y="6252013"/>
            <a:ext cx="5367903" cy="573825"/>
          </a:xfrm>
          <a:prstGeom prst="roundRect">
            <a:avLst/>
          </a:prstGeom>
          <a:solidFill>
            <a:srgbClr val="BB3D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私たちの目的「安曇野の在宅介護を支える」</a:t>
            </a:r>
            <a:endParaRPr kumimoji="1" lang="ja-JP" altLang="en-US" sz="2000" b="1" dirty="0"/>
          </a:p>
        </p:txBody>
      </p:sp>
      <p:sp>
        <p:nvSpPr>
          <p:cNvPr id="62" name="円/楕円 24">
            <a:extLst>
              <a:ext uri="{FF2B5EF4-FFF2-40B4-BE49-F238E27FC236}">
                <a16:creationId xmlns:a16="http://schemas.microsoft.com/office/drawing/2014/main" id="{9EB46381-F035-4DAF-87F8-9F796724C142}"/>
              </a:ext>
            </a:extLst>
          </p:cNvPr>
          <p:cNvSpPr/>
          <p:nvPr/>
        </p:nvSpPr>
        <p:spPr>
          <a:xfrm>
            <a:off x="3812570" y="5273859"/>
            <a:ext cx="1866817" cy="103827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600" b="1" dirty="0"/>
              <a:t>~</a:t>
            </a:r>
            <a:r>
              <a:rPr lang="ja-JP" altLang="en-US" sz="1600" b="1" dirty="0"/>
              <a:t>竹庵</a:t>
            </a:r>
            <a:r>
              <a:rPr lang="en-US" altLang="ja-JP" sz="1600" b="1" dirty="0"/>
              <a:t>~</a:t>
            </a:r>
          </a:p>
        </p:txBody>
      </p:sp>
      <p:sp>
        <p:nvSpPr>
          <p:cNvPr id="41" name="四角形: 角を丸くする 40">
            <a:extLst>
              <a:ext uri="{FF2B5EF4-FFF2-40B4-BE49-F238E27FC236}">
                <a16:creationId xmlns:a16="http://schemas.microsoft.com/office/drawing/2014/main" id="{8D782A48-D1C3-4FBB-AF5D-42AACF51FA30}"/>
              </a:ext>
            </a:extLst>
          </p:cNvPr>
          <p:cNvSpPr/>
          <p:nvPr/>
        </p:nvSpPr>
        <p:spPr>
          <a:xfrm>
            <a:off x="6157783" y="96604"/>
            <a:ext cx="5989247" cy="61107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宗明会全体の持てる力・機能を最大限に</a:t>
            </a:r>
            <a:r>
              <a:rPr lang="ja-JP" altLang="en-US" sz="1400" b="1" dirty="0"/>
              <a:t>活かすことで</a:t>
            </a:r>
            <a:endParaRPr kumimoji="1" lang="en-US" altLang="ja-JP" sz="1400" b="1" dirty="0"/>
          </a:p>
          <a:p>
            <a:pPr algn="ctr"/>
            <a:r>
              <a:rPr kumimoji="1" lang="ja-JP" altLang="en-US" sz="1400" b="1" dirty="0"/>
              <a:t>在宅介護を選択した利用者及びご家族が、どのサービスを利用しても</a:t>
            </a:r>
            <a:endParaRPr kumimoji="1" lang="en-US" altLang="ja-JP" sz="1400" b="1" dirty="0"/>
          </a:p>
          <a:p>
            <a:pPr algn="ctr"/>
            <a:r>
              <a:rPr kumimoji="1" lang="ja-JP" altLang="en-US" sz="1400" b="1" dirty="0"/>
              <a:t>地域で暮らし続けることが出来ることをめざす</a:t>
            </a:r>
          </a:p>
        </p:txBody>
      </p:sp>
      <p:sp>
        <p:nvSpPr>
          <p:cNvPr id="29" name="円/楕円 22">
            <a:extLst>
              <a:ext uri="{FF2B5EF4-FFF2-40B4-BE49-F238E27FC236}">
                <a16:creationId xmlns:a16="http://schemas.microsoft.com/office/drawing/2014/main" id="{B52B3E82-86AA-44A9-A694-6F68DE393ABF}"/>
              </a:ext>
            </a:extLst>
          </p:cNvPr>
          <p:cNvSpPr/>
          <p:nvPr/>
        </p:nvSpPr>
        <p:spPr>
          <a:xfrm rot="19500461">
            <a:off x="1124045" y="1588398"/>
            <a:ext cx="5591810" cy="2849229"/>
          </a:xfrm>
          <a:prstGeom prst="ellipse">
            <a:avLst/>
          </a:prstGeom>
          <a:noFill/>
          <a:ln w="57150">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CFAD42B5-D9B2-4C4E-9B72-AC483CF7D7C5}"/>
              </a:ext>
            </a:extLst>
          </p:cNvPr>
          <p:cNvSpPr/>
          <p:nvPr/>
        </p:nvSpPr>
        <p:spPr>
          <a:xfrm>
            <a:off x="3769949" y="3879073"/>
            <a:ext cx="1509768" cy="604491"/>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accent5">
                    <a:lumMod val="75000"/>
                  </a:schemeClr>
                </a:solidFill>
              </a:rPr>
              <a:t>宗明会</a:t>
            </a:r>
            <a:endParaRPr kumimoji="1" lang="en-US" altLang="ja-JP" sz="1400" b="1" dirty="0">
              <a:solidFill>
                <a:schemeClr val="accent5">
                  <a:lumMod val="75000"/>
                </a:schemeClr>
              </a:solidFill>
            </a:endParaRPr>
          </a:p>
          <a:p>
            <a:pPr algn="ctr"/>
            <a:r>
              <a:rPr kumimoji="1" lang="ja-JP" altLang="en-US" sz="1400" b="1" dirty="0">
                <a:solidFill>
                  <a:schemeClr val="accent5">
                    <a:lumMod val="75000"/>
                  </a:schemeClr>
                </a:solidFill>
              </a:rPr>
              <a:t>ナースセンター</a:t>
            </a:r>
          </a:p>
        </p:txBody>
      </p:sp>
      <p:sp>
        <p:nvSpPr>
          <p:cNvPr id="7" name="角丸四角形 6"/>
          <p:cNvSpPr/>
          <p:nvPr/>
        </p:nvSpPr>
        <p:spPr>
          <a:xfrm>
            <a:off x="4810640" y="3214409"/>
            <a:ext cx="1238838" cy="4763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総務部</a:t>
            </a:r>
            <a:endParaRPr kumimoji="1" lang="ja-JP" altLang="en-US" sz="1600" b="1" dirty="0"/>
          </a:p>
        </p:txBody>
      </p:sp>
      <p:sp>
        <p:nvSpPr>
          <p:cNvPr id="21" name="円/楕円 20"/>
          <p:cNvSpPr/>
          <p:nvPr/>
        </p:nvSpPr>
        <p:spPr>
          <a:xfrm>
            <a:off x="2605235" y="2316918"/>
            <a:ext cx="1848230" cy="113781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solidFill>
                  <a:schemeClr val="bg1"/>
                </a:solidFill>
              </a:rPr>
              <a:t>訪問看護</a:t>
            </a:r>
            <a:r>
              <a:rPr lang="en-US" altLang="ja-JP" sz="1600" b="1" dirty="0">
                <a:solidFill>
                  <a:schemeClr val="bg1"/>
                </a:solidFill>
              </a:rPr>
              <a:t>ST</a:t>
            </a:r>
            <a:r>
              <a:rPr lang="ja-JP" altLang="en-US" sz="2000" b="1" dirty="0">
                <a:solidFill>
                  <a:schemeClr val="bg1"/>
                </a:solidFill>
              </a:rPr>
              <a:t>つばさ</a:t>
            </a:r>
            <a:endParaRPr lang="en-US" altLang="ja-JP" sz="1600" b="1" dirty="0">
              <a:solidFill>
                <a:schemeClr val="bg1"/>
              </a:solidFill>
            </a:endParaRPr>
          </a:p>
        </p:txBody>
      </p:sp>
      <p:sp>
        <p:nvSpPr>
          <p:cNvPr id="6" name="テキスト ボックス 5">
            <a:extLst>
              <a:ext uri="{FF2B5EF4-FFF2-40B4-BE49-F238E27FC236}">
                <a16:creationId xmlns:a16="http://schemas.microsoft.com/office/drawing/2014/main" id="{D39E5CD5-262D-4A20-B23B-8E7144F9E4AE}"/>
              </a:ext>
            </a:extLst>
          </p:cNvPr>
          <p:cNvSpPr txBox="1"/>
          <p:nvPr/>
        </p:nvSpPr>
        <p:spPr>
          <a:xfrm>
            <a:off x="9987547" y="1678309"/>
            <a:ext cx="1866674" cy="1508105"/>
          </a:xfrm>
          <a:prstGeom prst="rect">
            <a:avLst/>
          </a:prstGeom>
          <a:noFill/>
        </p:spPr>
        <p:txBody>
          <a:bodyPr wrap="square" rtlCol="0">
            <a:spAutoFit/>
          </a:bodyPr>
          <a:lstStyle/>
          <a:p>
            <a:pPr algn="ctr"/>
            <a:endParaRPr kumimoji="1" lang="en-US" altLang="ja-JP" sz="1400" b="1" dirty="0"/>
          </a:p>
          <a:p>
            <a:pPr algn="ctr"/>
            <a:r>
              <a:rPr kumimoji="1" lang="ja-JP" altLang="en-US" sz="1400" b="1" dirty="0"/>
              <a:t>企業主導型保育事業</a:t>
            </a:r>
            <a:endParaRPr kumimoji="1" lang="en-US" altLang="ja-JP" sz="1400" b="1" dirty="0"/>
          </a:p>
          <a:p>
            <a:pPr algn="ctr"/>
            <a:endParaRPr kumimoji="1" lang="en-US" altLang="ja-JP" sz="1400" b="1" dirty="0"/>
          </a:p>
          <a:p>
            <a:pPr algn="ctr"/>
            <a:endParaRPr kumimoji="1" lang="en-US" altLang="ja-JP" sz="1400" b="1" dirty="0"/>
          </a:p>
          <a:p>
            <a:pPr algn="ctr"/>
            <a:r>
              <a:rPr kumimoji="1" lang="ja-JP" altLang="en-US" b="1" dirty="0"/>
              <a:t>託児所</a:t>
            </a:r>
            <a:endParaRPr kumimoji="1" lang="en-US" altLang="ja-JP" b="1" dirty="0"/>
          </a:p>
          <a:p>
            <a:pPr algn="ctr"/>
            <a:r>
              <a:rPr kumimoji="1" lang="ja-JP" altLang="en-US" b="1" dirty="0"/>
              <a:t>よってき家</a:t>
            </a:r>
          </a:p>
        </p:txBody>
      </p:sp>
      <p:pic>
        <p:nvPicPr>
          <p:cNvPr id="1032" name="Picture 8" descr="ゴム手袋を着用した女性のイラスト - 無料イラストのIMT 商用OK、加工OK">
            <a:extLst>
              <a:ext uri="{FF2B5EF4-FFF2-40B4-BE49-F238E27FC236}">
                <a16:creationId xmlns:a16="http://schemas.microsoft.com/office/drawing/2014/main" id="{833A85A7-FECC-4051-847D-C367C1B7F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7527">
            <a:off x="9784464" y="3921834"/>
            <a:ext cx="2024966" cy="20249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12DA5BF6-CDA9-41C5-B66D-F28963BD61CD}"/>
              </a:ext>
            </a:extLst>
          </p:cNvPr>
          <p:cNvSpPr txBox="1"/>
          <p:nvPr/>
        </p:nvSpPr>
        <p:spPr>
          <a:xfrm rot="237527">
            <a:off x="10011892" y="4892795"/>
            <a:ext cx="1599015" cy="507831"/>
          </a:xfrm>
          <a:prstGeom prst="rect">
            <a:avLst/>
          </a:prstGeom>
          <a:solidFill>
            <a:schemeClr val="accent2">
              <a:lumMod val="20000"/>
              <a:lumOff val="80000"/>
            </a:schemeClr>
          </a:solidFill>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100" b="1" dirty="0"/>
              <a:t>いきいき生活サービス</a:t>
            </a:r>
            <a:r>
              <a:rPr kumimoji="1" lang="ja-JP" altLang="en-US" sz="1600" b="1" dirty="0"/>
              <a:t>こまわりさん</a:t>
            </a:r>
          </a:p>
        </p:txBody>
      </p:sp>
      <p:sp>
        <p:nvSpPr>
          <p:cNvPr id="9" name="四角形: 角を丸くする 8">
            <a:extLst>
              <a:ext uri="{FF2B5EF4-FFF2-40B4-BE49-F238E27FC236}">
                <a16:creationId xmlns:a16="http://schemas.microsoft.com/office/drawing/2014/main" id="{89D49BA3-8A51-4B30-8A08-A2217E96DC2E}"/>
              </a:ext>
            </a:extLst>
          </p:cNvPr>
          <p:cNvSpPr/>
          <p:nvPr/>
        </p:nvSpPr>
        <p:spPr>
          <a:xfrm>
            <a:off x="1233238" y="4605785"/>
            <a:ext cx="2299392" cy="964836"/>
          </a:xfrm>
          <a:prstGeom prst="roundRect">
            <a:avLst/>
          </a:prstGeom>
          <a:solidFill>
            <a:schemeClr val="bg1"/>
          </a:solidFill>
          <a:ln w="38100">
            <a:solidFill>
              <a:srgbClr val="FFD99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800" b="1" dirty="0">
                <a:solidFill>
                  <a:schemeClr val="accent2">
                    <a:lumMod val="60000"/>
                    <a:lumOff val="40000"/>
                  </a:schemeClr>
                </a:solidFill>
              </a:rPr>
              <a:t>宗明会</a:t>
            </a:r>
            <a:endParaRPr kumimoji="1" lang="en-US" altLang="ja-JP" sz="2800" b="1" dirty="0">
              <a:solidFill>
                <a:schemeClr val="accent2">
                  <a:lumMod val="60000"/>
                  <a:lumOff val="40000"/>
                </a:schemeClr>
              </a:solidFill>
            </a:endParaRPr>
          </a:p>
          <a:p>
            <a:pPr algn="ctr"/>
            <a:r>
              <a:rPr kumimoji="1" lang="ja-JP" altLang="en-US" sz="2800" b="1" dirty="0">
                <a:solidFill>
                  <a:schemeClr val="accent2">
                    <a:lumMod val="60000"/>
                    <a:lumOff val="40000"/>
                  </a:schemeClr>
                </a:solidFill>
              </a:rPr>
              <a:t>介護事務所</a:t>
            </a:r>
          </a:p>
        </p:txBody>
      </p:sp>
      <p:sp>
        <p:nvSpPr>
          <p:cNvPr id="26" name="四角形: 角を丸くする 25">
            <a:extLst>
              <a:ext uri="{FF2B5EF4-FFF2-40B4-BE49-F238E27FC236}">
                <a16:creationId xmlns:a16="http://schemas.microsoft.com/office/drawing/2014/main" id="{9AECFD89-A999-4E2E-ACA9-5301215CB85C}"/>
              </a:ext>
            </a:extLst>
          </p:cNvPr>
          <p:cNvSpPr/>
          <p:nvPr/>
        </p:nvSpPr>
        <p:spPr>
          <a:xfrm>
            <a:off x="6528635" y="2359838"/>
            <a:ext cx="2854816" cy="509955"/>
          </a:xfrm>
          <a:prstGeom prst="roundRect">
            <a:avLst/>
          </a:prstGeom>
          <a:solidFill>
            <a:schemeClr val="bg1"/>
          </a:solidFill>
          <a:ln w="38100">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800" b="1" dirty="0">
                <a:solidFill>
                  <a:schemeClr val="accent6"/>
                </a:solidFill>
              </a:rPr>
              <a:t>見岳荘グループ</a:t>
            </a:r>
          </a:p>
        </p:txBody>
      </p:sp>
      <p:sp>
        <p:nvSpPr>
          <p:cNvPr id="10" name="四角形: 角を丸くする 9">
            <a:extLst>
              <a:ext uri="{FF2B5EF4-FFF2-40B4-BE49-F238E27FC236}">
                <a16:creationId xmlns:a16="http://schemas.microsoft.com/office/drawing/2014/main" id="{781FD48A-5CEA-4D76-97AB-5C00A854BA54}"/>
              </a:ext>
            </a:extLst>
          </p:cNvPr>
          <p:cNvSpPr/>
          <p:nvPr/>
        </p:nvSpPr>
        <p:spPr>
          <a:xfrm>
            <a:off x="158307" y="697926"/>
            <a:ext cx="2750528" cy="60389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75000"/>
                    <a:lumOff val="25000"/>
                  </a:schemeClr>
                </a:solidFill>
              </a:rPr>
              <a:t>介護保険サービス</a:t>
            </a:r>
          </a:p>
        </p:txBody>
      </p:sp>
      <p:sp>
        <p:nvSpPr>
          <p:cNvPr id="30" name="四角形: 角を丸くする 29">
            <a:extLst>
              <a:ext uri="{FF2B5EF4-FFF2-40B4-BE49-F238E27FC236}">
                <a16:creationId xmlns:a16="http://schemas.microsoft.com/office/drawing/2014/main" id="{364924BE-3982-4C11-9CDF-2A8C5385547F}"/>
              </a:ext>
            </a:extLst>
          </p:cNvPr>
          <p:cNvSpPr/>
          <p:nvPr/>
        </p:nvSpPr>
        <p:spPr>
          <a:xfrm>
            <a:off x="9092440" y="780659"/>
            <a:ext cx="2402325" cy="52507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75000"/>
                    <a:lumOff val="25000"/>
                  </a:schemeClr>
                </a:solidFill>
              </a:rPr>
              <a:t>保険外サービス</a:t>
            </a:r>
          </a:p>
        </p:txBody>
      </p:sp>
    </p:spTree>
    <p:extLst>
      <p:ext uri="{BB962C8B-B14F-4D97-AF65-F5344CB8AC3E}">
        <p14:creationId xmlns:p14="http://schemas.microsoft.com/office/powerpoint/2010/main" val="409278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2DF61C7-8D26-41C0-B249-11BF185F8C1B}"/>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saturation sat="138000"/>
                    </a14:imgEffect>
                  </a14:imgLayer>
                </a14:imgProps>
              </a:ext>
            </a:extLst>
          </a:blip>
          <a:srcRect l="11082" r="7146" b="3395"/>
          <a:stretch/>
        </p:blipFill>
        <p:spPr>
          <a:xfrm>
            <a:off x="1400901" y="421104"/>
            <a:ext cx="9251104" cy="6605427"/>
          </a:xfrm>
          <a:prstGeom prst="rect">
            <a:avLst/>
          </a:prstGeom>
          <a:blipFill dpi="0" rotWithShape="1">
            <a:blip r:embed="rId5">
              <a:alphaModFix amt="62000"/>
            </a:blip>
            <a:srcRect/>
            <a:tile tx="0" ty="0" sx="100000" sy="100000" flip="none" algn="tl"/>
          </a:blipFill>
          <a:ln>
            <a:noFill/>
          </a:ln>
          <a:effectLst>
            <a:softEdge rad="112500"/>
          </a:effectLst>
        </p:spPr>
      </p:pic>
      <p:sp>
        <p:nvSpPr>
          <p:cNvPr id="32" name="楕円 31">
            <a:extLst>
              <a:ext uri="{FF2B5EF4-FFF2-40B4-BE49-F238E27FC236}">
                <a16:creationId xmlns:a16="http://schemas.microsoft.com/office/drawing/2014/main" id="{C3901934-159D-42ED-AF4F-5321F9F459A7}"/>
              </a:ext>
            </a:extLst>
          </p:cNvPr>
          <p:cNvSpPr/>
          <p:nvPr/>
        </p:nvSpPr>
        <p:spPr>
          <a:xfrm>
            <a:off x="10031793" y="4121796"/>
            <a:ext cx="1799398" cy="1223318"/>
          </a:xfrm>
          <a:prstGeom prst="ellipse">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B5A4FBA-C38C-4D17-850D-CE4E8A408062}"/>
              </a:ext>
            </a:extLst>
          </p:cNvPr>
          <p:cNvSpPr/>
          <p:nvPr/>
        </p:nvSpPr>
        <p:spPr>
          <a:xfrm>
            <a:off x="10128738" y="2260724"/>
            <a:ext cx="1630261" cy="1207402"/>
          </a:xfrm>
          <a:prstGeom prst="ellipse">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2FF34904-2682-4712-9E88-B0ED3E5BF06D}"/>
              </a:ext>
            </a:extLst>
          </p:cNvPr>
          <p:cNvSpPr/>
          <p:nvPr/>
        </p:nvSpPr>
        <p:spPr>
          <a:xfrm>
            <a:off x="9576863" y="896148"/>
            <a:ext cx="2534071" cy="5865248"/>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2B77BF1-77B4-4843-ABB5-87D99B8F97C3}"/>
              </a:ext>
            </a:extLst>
          </p:cNvPr>
          <p:cNvSpPr/>
          <p:nvPr/>
        </p:nvSpPr>
        <p:spPr>
          <a:xfrm>
            <a:off x="1028700" y="896148"/>
            <a:ext cx="8217568" cy="5865248"/>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1" name="円/楕円 22">
            <a:extLst>
              <a:ext uri="{FF2B5EF4-FFF2-40B4-BE49-F238E27FC236}">
                <a16:creationId xmlns:a16="http://schemas.microsoft.com/office/drawing/2014/main" id="{3307C7B2-269F-4AF9-A312-2D60F02C2553}"/>
              </a:ext>
            </a:extLst>
          </p:cNvPr>
          <p:cNvSpPr/>
          <p:nvPr/>
        </p:nvSpPr>
        <p:spPr>
          <a:xfrm rot="19935619">
            <a:off x="3441675" y="2985879"/>
            <a:ext cx="5957672" cy="3230725"/>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4" name="円/楕円 23"/>
          <p:cNvSpPr/>
          <p:nvPr/>
        </p:nvSpPr>
        <p:spPr>
          <a:xfrm>
            <a:off x="5238639" y="3968854"/>
            <a:ext cx="2514473" cy="167118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b="1" dirty="0"/>
              <a:t>小規模多機能</a:t>
            </a:r>
            <a:endParaRPr lang="en-US" altLang="ja-JP" b="1" dirty="0"/>
          </a:p>
          <a:p>
            <a:pPr algn="ctr"/>
            <a:r>
              <a:rPr lang="ja-JP" altLang="en-US" b="1" dirty="0"/>
              <a:t>見岳荘</a:t>
            </a:r>
            <a:endParaRPr lang="en-US" altLang="ja-JP" b="1" dirty="0"/>
          </a:p>
          <a:p>
            <a:pPr algn="ctr"/>
            <a:r>
              <a:rPr lang="en-US" altLang="ja-JP" b="1" dirty="0"/>
              <a:t>~</a:t>
            </a:r>
            <a:r>
              <a:rPr lang="ja-JP" altLang="en-US" b="1" dirty="0"/>
              <a:t>けやき</a:t>
            </a:r>
            <a:r>
              <a:rPr lang="en-US" altLang="ja-JP" b="1" dirty="0"/>
              <a:t>~</a:t>
            </a:r>
            <a:endParaRPr lang="en-US" altLang="ja-JP" sz="1400" b="1" dirty="0"/>
          </a:p>
        </p:txBody>
      </p:sp>
      <p:sp>
        <p:nvSpPr>
          <p:cNvPr id="25" name="円/楕円 24"/>
          <p:cNvSpPr/>
          <p:nvPr/>
        </p:nvSpPr>
        <p:spPr>
          <a:xfrm>
            <a:off x="4082519" y="1417117"/>
            <a:ext cx="2156022" cy="1132052"/>
          </a:xfrm>
          <a:prstGeom prst="ellipse">
            <a:avLst/>
          </a:prstGeom>
          <a:solidFill>
            <a:schemeClr val="accent2">
              <a:lumMod val="60000"/>
              <a:lumOff val="40000"/>
            </a:schemeClr>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600" b="1" dirty="0"/>
              <a:t>居宅介護支援事業所</a:t>
            </a:r>
            <a:endParaRPr lang="en-US" altLang="ja-JP" sz="1600" b="1" dirty="0"/>
          </a:p>
          <a:p>
            <a:pPr algn="ctr"/>
            <a:r>
              <a:rPr lang="ja-JP" altLang="en-US" sz="2000" b="1" dirty="0"/>
              <a:t>こだま</a:t>
            </a:r>
            <a:endParaRPr lang="en-US" altLang="ja-JP" sz="1600" b="1" dirty="0"/>
          </a:p>
        </p:txBody>
      </p:sp>
      <p:sp>
        <p:nvSpPr>
          <p:cNvPr id="27" name="円/楕円 26"/>
          <p:cNvSpPr/>
          <p:nvPr/>
        </p:nvSpPr>
        <p:spPr>
          <a:xfrm>
            <a:off x="5901976" y="5265243"/>
            <a:ext cx="1157799" cy="89210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dirty="0">
                <a:solidFill>
                  <a:schemeClr val="bg1"/>
                </a:solidFill>
              </a:rPr>
              <a:t>住宅型</a:t>
            </a:r>
            <a:endParaRPr lang="en-US" altLang="ja-JP" sz="1200" b="1" dirty="0">
              <a:solidFill>
                <a:schemeClr val="bg1"/>
              </a:solidFill>
            </a:endParaRPr>
          </a:p>
          <a:p>
            <a:pPr algn="ctr"/>
            <a:r>
              <a:rPr lang="ja-JP" altLang="en-US" sz="1200" b="1" dirty="0">
                <a:solidFill>
                  <a:schemeClr val="bg1"/>
                </a:solidFill>
              </a:rPr>
              <a:t>有料老人ホーム</a:t>
            </a:r>
            <a:endParaRPr lang="en-US" altLang="ja-JP" sz="1200" b="1" dirty="0">
              <a:solidFill>
                <a:schemeClr val="bg1"/>
              </a:solidFill>
            </a:endParaRPr>
          </a:p>
          <a:p>
            <a:pPr algn="ctr"/>
            <a:r>
              <a:rPr lang="ja-JP" altLang="en-US" sz="1200" b="1" dirty="0">
                <a:solidFill>
                  <a:schemeClr val="bg1"/>
                </a:solidFill>
              </a:rPr>
              <a:t>見岳荘</a:t>
            </a:r>
            <a:endParaRPr lang="en-US" altLang="ja-JP" sz="1200" b="1" dirty="0">
              <a:solidFill>
                <a:schemeClr val="bg1"/>
              </a:solidFill>
            </a:endParaRPr>
          </a:p>
        </p:txBody>
      </p:sp>
      <p:sp>
        <p:nvSpPr>
          <p:cNvPr id="45" name="円/楕円 24"/>
          <p:cNvSpPr/>
          <p:nvPr/>
        </p:nvSpPr>
        <p:spPr>
          <a:xfrm>
            <a:off x="1707917" y="3448430"/>
            <a:ext cx="1889855" cy="1085358"/>
          </a:xfrm>
          <a:prstGeom prst="ellipse">
            <a:avLst/>
          </a:prstGeom>
          <a:solidFill>
            <a:schemeClr val="accent2">
              <a:lumMod val="60000"/>
              <a:lumOff val="40000"/>
            </a:schemeClr>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600" b="1" dirty="0"/>
              <a:t>訪問介護</a:t>
            </a:r>
            <a:r>
              <a:rPr lang="en-US" altLang="ja-JP" sz="1600" b="1" dirty="0"/>
              <a:t>ST</a:t>
            </a:r>
            <a:r>
              <a:rPr lang="ja-JP" altLang="en-US" sz="2000" b="1" dirty="0"/>
              <a:t>みどり</a:t>
            </a:r>
            <a:endParaRPr lang="en-US" altLang="ja-JP" sz="1400" b="1" dirty="0"/>
          </a:p>
        </p:txBody>
      </p:sp>
      <p:sp>
        <p:nvSpPr>
          <p:cNvPr id="48" name="円/楕円 24"/>
          <p:cNvSpPr/>
          <p:nvPr/>
        </p:nvSpPr>
        <p:spPr>
          <a:xfrm>
            <a:off x="6784505" y="3006195"/>
            <a:ext cx="2199648" cy="112150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600" b="1" dirty="0"/>
              <a:t>~</a:t>
            </a:r>
            <a:r>
              <a:rPr lang="ja-JP" altLang="en-US" sz="1600" b="1" dirty="0" err="1"/>
              <a:t>はな</a:t>
            </a:r>
            <a:r>
              <a:rPr lang="ja-JP" altLang="en-US" sz="1600" b="1" dirty="0"/>
              <a:t>みずき</a:t>
            </a:r>
            <a:r>
              <a:rPr lang="en-US" altLang="ja-JP" sz="1600" b="1" dirty="0"/>
              <a:t>~</a:t>
            </a:r>
          </a:p>
        </p:txBody>
      </p:sp>
      <p:sp>
        <p:nvSpPr>
          <p:cNvPr id="62" name="円/楕円 24">
            <a:extLst>
              <a:ext uri="{FF2B5EF4-FFF2-40B4-BE49-F238E27FC236}">
                <a16:creationId xmlns:a16="http://schemas.microsoft.com/office/drawing/2014/main" id="{9EB46381-F035-4DAF-87F8-9F796724C142}"/>
              </a:ext>
            </a:extLst>
          </p:cNvPr>
          <p:cNvSpPr/>
          <p:nvPr/>
        </p:nvSpPr>
        <p:spPr>
          <a:xfrm>
            <a:off x="3812570" y="5273859"/>
            <a:ext cx="1866817" cy="103827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小規模多機能サテライト</a:t>
            </a:r>
            <a:endParaRPr lang="en-US" altLang="ja-JP" sz="1400" b="1" dirty="0"/>
          </a:p>
          <a:p>
            <a:pPr algn="ctr"/>
            <a:r>
              <a:rPr lang="ja-JP" altLang="en-US" sz="1400" b="1" dirty="0"/>
              <a:t>見岳荘</a:t>
            </a:r>
            <a:endParaRPr lang="en-US" altLang="ja-JP" sz="1400" b="1" dirty="0"/>
          </a:p>
          <a:p>
            <a:pPr algn="ctr"/>
            <a:r>
              <a:rPr lang="en-US" altLang="ja-JP" sz="1600" b="1" dirty="0"/>
              <a:t>~</a:t>
            </a:r>
            <a:r>
              <a:rPr lang="ja-JP" altLang="en-US" sz="1600" b="1" dirty="0"/>
              <a:t>竹庵</a:t>
            </a:r>
            <a:r>
              <a:rPr lang="en-US" altLang="ja-JP" sz="1600" b="1" dirty="0"/>
              <a:t>~</a:t>
            </a:r>
          </a:p>
        </p:txBody>
      </p:sp>
      <p:sp>
        <p:nvSpPr>
          <p:cNvPr id="29" name="円/楕円 22">
            <a:extLst>
              <a:ext uri="{FF2B5EF4-FFF2-40B4-BE49-F238E27FC236}">
                <a16:creationId xmlns:a16="http://schemas.microsoft.com/office/drawing/2014/main" id="{B52B3E82-86AA-44A9-A694-6F68DE393ABF}"/>
              </a:ext>
            </a:extLst>
          </p:cNvPr>
          <p:cNvSpPr/>
          <p:nvPr/>
        </p:nvSpPr>
        <p:spPr>
          <a:xfrm rot="19500461">
            <a:off x="1124045" y="1588398"/>
            <a:ext cx="5591810" cy="2849229"/>
          </a:xfrm>
          <a:prstGeom prst="ellipse">
            <a:avLst/>
          </a:prstGeom>
          <a:noFill/>
          <a:ln w="57150">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CFAD42B5-D9B2-4C4E-9B72-AC483CF7D7C5}"/>
              </a:ext>
            </a:extLst>
          </p:cNvPr>
          <p:cNvSpPr/>
          <p:nvPr/>
        </p:nvSpPr>
        <p:spPr>
          <a:xfrm>
            <a:off x="3769949" y="3879073"/>
            <a:ext cx="1509768" cy="604491"/>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accent5">
                    <a:lumMod val="75000"/>
                  </a:schemeClr>
                </a:solidFill>
              </a:rPr>
              <a:t>宗明会</a:t>
            </a:r>
            <a:endParaRPr kumimoji="1" lang="en-US" altLang="ja-JP" sz="1400" b="1" dirty="0">
              <a:solidFill>
                <a:schemeClr val="accent5">
                  <a:lumMod val="75000"/>
                </a:schemeClr>
              </a:solidFill>
            </a:endParaRPr>
          </a:p>
          <a:p>
            <a:pPr algn="ctr"/>
            <a:r>
              <a:rPr kumimoji="1" lang="ja-JP" altLang="en-US" sz="1400" b="1" dirty="0">
                <a:solidFill>
                  <a:schemeClr val="accent5">
                    <a:lumMod val="75000"/>
                  </a:schemeClr>
                </a:solidFill>
              </a:rPr>
              <a:t>ナースセンター</a:t>
            </a:r>
          </a:p>
        </p:txBody>
      </p:sp>
      <p:sp>
        <p:nvSpPr>
          <p:cNvPr id="7" name="角丸四角形 6"/>
          <p:cNvSpPr/>
          <p:nvPr/>
        </p:nvSpPr>
        <p:spPr>
          <a:xfrm>
            <a:off x="4810640" y="3214409"/>
            <a:ext cx="1238838" cy="4763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総務部</a:t>
            </a:r>
            <a:endParaRPr kumimoji="1" lang="ja-JP" altLang="en-US" sz="1600" b="1" dirty="0"/>
          </a:p>
        </p:txBody>
      </p:sp>
      <p:sp>
        <p:nvSpPr>
          <p:cNvPr id="21" name="円/楕円 20"/>
          <p:cNvSpPr/>
          <p:nvPr/>
        </p:nvSpPr>
        <p:spPr>
          <a:xfrm>
            <a:off x="2605235" y="2316918"/>
            <a:ext cx="1848230" cy="113781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solidFill>
                  <a:schemeClr val="bg1"/>
                </a:solidFill>
              </a:rPr>
              <a:t>訪問看護</a:t>
            </a:r>
            <a:r>
              <a:rPr lang="en-US" altLang="ja-JP" sz="1600" b="1" dirty="0">
                <a:solidFill>
                  <a:schemeClr val="bg1"/>
                </a:solidFill>
              </a:rPr>
              <a:t>ST</a:t>
            </a:r>
            <a:r>
              <a:rPr lang="ja-JP" altLang="en-US" sz="2000" b="1" dirty="0">
                <a:solidFill>
                  <a:schemeClr val="bg1"/>
                </a:solidFill>
              </a:rPr>
              <a:t>つばさ</a:t>
            </a:r>
            <a:endParaRPr lang="en-US" altLang="ja-JP" sz="1600" b="1" dirty="0">
              <a:solidFill>
                <a:schemeClr val="bg1"/>
              </a:solidFill>
            </a:endParaRPr>
          </a:p>
        </p:txBody>
      </p:sp>
      <p:sp>
        <p:nvSpPr>
          <p:cNvPr id="6" name="テキスト ボックス 5">
            <a:extLst>
              <a:ext uri="{FF2B5EF4-FFF2-40B4-BE49-F238E27FC236}">
                <a16:creationId xmlns:a16="http://schemas.microsoft.com/office/drawing/2014/main" id="{D39E5CD5-262D-4A20-B23B-8E7144F9E4AE}"/>
              </a:ext>
            </a:extLst>
          </p:cNvPr>
          <p:cNvSpPr txBox="1"/>
          <p:nvPr/>
        </p:nvSpPr>
        <p:spPr>
          <a:xfrm>
            <a:off x="9987547" y="1678309"/>
            <a:ext cx="1866674" cy="1508105"/>
          </a:xfrm>
          <a:prstGeom prst="rect">
            <a:avLst/>
          </a:prstGeom>
          <a:noFill/>
        </p:spPr>
        <p:txBody>
          <a:bodyPr wrap="square" rtlCol="0">
            <a:spAutoFit/>
          </a:bodyPr>
          <a:lstStyle/>
          <a:p>
            <a:pPr algn="ctr"/>
            <a:endParaRPr kumimoji="1" lang="en-US" altLang="ja-JP" sz="1400" b="1" dirty="0"/>
          </a:p>
          <a:p>
            <a:pPr algn="ctr"/>
            <a:r>
              <a:rPr kumimoji="1" lang="ja-JP" altLang="en-US" sz="1400" b="1" dirty="0"/>
              <a:t>企業主導型保育事業</a:t>
            </a:r>
            <a:endParaRPr kumimoji="1" lang="en-US" altLang="ja-JP" sz="1400" b="1" dirty="0"/>
          </a:p>
          <a:p>
            <a:pPr algn="ctr"/>
            <a:endParaRPr kumimoji="1" lang="en-US" altLang="ja-JP" sz="1400" b="1" dirty="0"/>
          </a:p>
          <a:p>
            <a:pPr algn="ctr"/>
            <a:endParaRPr kumimoji="1" lang="en-US" altLang="ja-JP" sz="1400" b="1" dirty="0"/>
          </a:p>
          <a:p>
            <a:pPr algn="ctr"/>
            <a:r>
              <a:rPr kumimoji="1" lang="ja-JP" altLang="en-US" b="1" dirty="0"/>
              <a:t>託児所</a:t>
            </a:r>
            <a:endParaRPr kumimoji="1" lang="en-US" altLang="ja-JP" b="1" dirty="0"/>
          </a:p>
          <a:p>
            <a:pPr algn="ctr"/>
            <a:r>
              <a:rPr kumimoji="1" lang="ja-JP" altLang="en-US" b="1" dirty="0"/>
              <a:t>よってき家</a:t>
            </a:r>
          </a:p>
        </p:txBody>
      </p:sp>
      <p:sp>
        <p:nvSpPr>
          <p:cNvPr id="37" name="テキスト ボックス 36">
            <a:extLst>
              <a:ext uri="{FF2B5EF4-FFF2-40B4-BE49-F238E27FC236}">
                <a16:creationId xmlns:a16="http://schemas.microsoft.com/office/drawing/2014/main" id="{12DA5BF6-CDA9-41C5-B66D-F28963BD61CD}"/>
              </a:ext>
            </a:extLst>
          </p:cNvPr>
          <p:cNvSpPr txBox="1"/>
          <p:nvPr/>
        </p:nvSpPr>
        <p:spPr>
          <a:xfrm>
            <a:off x="9911144" y="3817821"/>
            <a:ext cx="2100855" cy="11079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400" b="1" dirty="0"/>
              <a:t>いきいき生活サービス</a:t>
            </a:r>
            <a:endParaRPr kumimoji="1" lang="en-US" altLang="ja-JP" sz="1400" b="1" dirty="0"/>
          </a:p>
          <a:p>
            <a:pPr algn="ctr"/>
            <a:endParaRPr kumimoji="1" lang="en-US" altLang="ja-JP" sz="1200" b="1" dirty="0"/>
          </a:p>
          <a:p>
            <a:pPr algn="ctr"/>
            <a:endParaRPr kumimoji="1" lang="en-US" altLang="ja-JP" sz="1100" b="1" dirty="0"/>
          </a:p>
          <a:p>
            <a:pPr algn="ctr"/>
            <a:endParaRPr kumimoji="1" lang="en-US" altLang="ja-JP" sz="1100" b="1" dirty="0"/>
          </a:p>
          <a:p>
            <a:pPr algn="ctr"/>
            <a:r>
              <a:rPr kumimoji="1" lang="ja-JP" altLang="en-US" b="1" dirty="0"/>
              <a:t>こまわりさん</a:t>
            </a:r>
          </a:p>
        </p:txBody>
      </p:sp>
      <p:sp>
        <p:nvSpPr>
          <p:cNvPr id="9" name="四角形: 角を丸くする 8">
            <a:extLst>
              <a:ext uri="{FF2B5EF4-FFF2-40B4-BE49-F238E27FC236}">
                <a16:creationId xmlns:a16="http://schemas.microsoft.com/office/drawing/2014/main" id="{89D49BA3-8A51-4B30-8A08-A2217E96DC2E}"/>
              </a:ext>
            </a:extLst>
          </p:cNvPr>
          <p:cNvSpPr/>
          <p:nvPr/>
        </p:nvSpPr>
        <p:spPr>
          <a:xfrm>
            <a:off x="1233238" y="4605785"/>
            <a:ext cx="2299392" cy="964836"/>
          </a:xfrm>
          <a:prstGeom prst="roundRect">
            <a:avLst/>
          </a:prstGeom>
          <a:solidFill>
            <a:schemeClr val="bg1"/>
          </a:solidFill>
          <a:ln w="38100">
            <a:solidFill>
              <a:srgbClr val="FFD99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800" b="1" dirty="0">
                <a:solidFill>
                  <a:schemeClr val="accent2">
                    <a:lumMod val="60000"/>
                    <a:lumOff val="40000"/>
                  </a:schemeClr>
                </a:solidFill>
              </a:rPr>
              <a:t>宗明会</a:t>
            </a:r>
            <a:endParaRPr kumimoji="1" lang="en-US" altLang="ja-JP" sz="2800" b="1" dirty="0">
              <a:solidFill>
                <a:schemeClr val="accent2">
                  <a:lumMod val="60000"/>
                  <a:lumOff val="40000"/>
                </a:schemeClr>
              </a:solidFill>
            </a:endParaRPr>
          </a:p>
          <a:p>
            <a:pPr algn="ctr"/>
            <a:r>
              <a:rPr kumimoji="1" lang="ja-JP" altLang="en-US" sz="2800" b="1" dirty="0">
                <a:solidFill>
                  <a:schemeClr val="accent2">
                    <a:lumMod val="60000"/>
                    <a:lumOff val="40000"/>
                  </a:schemeClr>
                </a:solidFill>
              </a:rPr>
              <a:t>介護事務所</a:t>
            </a:r>
          </a:p>
        </p:txBody>
      </p:sp>
      <p:sp>
        <p:nvSpPr>
          <p:cNvPr id="26" name="四角形: 角を丸くする 25">
            <a:extLst>
              <a:ext uri="{FF2B5EF4-FFF2-40B4-BE49-F238E27FC236}">
                <a16:creationId xmlns:a16="http://schemas.microsoft.com/office/drawing/2014/main" id="{9AECFD89-A999-4E2E-ACA9-5301215CB85C}"/>
              </a:ext>
            </a:extLst>
          </p:cNvPr>
          <p:cNvSpPr/>
          <p:nvPr/>
        </p:nvSpPr>
        <p:spPr>
          <a:xfrm>
            <a:off x="6528635" y="2359838"/>
            <a:ext cx="2854816" cy="509955"/>
          </a:xfrm>
          <a:prstGeom prst="roundRect">
            <a:avLst/>
          </a:prstGeom>
          <a:solidFill>
            <a:schemeClr val="bg1"/>
          </a:solidFill>
          <a:ln w="38100">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800" b="1" dirty="0">
                <a:solidFill>
                  <a:schemeClr val="accent6"/>
                </a:solidFill>
              </a:rPr>
              <a:t>見岳荘グループ</a:t>
            </a:r>
          </a:p>
        </p:txBody>
      </p:sp>
      <p:sp>
        <p:nvSpPr>
          <p:cNvPr id="10" name="四角形: 角を丸くする 9">
            <a:extLst>
              <a:ext uri="{FF2B5EF4-FFF2-40B4-BE49-F238E27FC236}">
                <a16:creationId xmlns:a16="http://schemas.microsoft.com/office/drawing/2014/main" id="{781FD48A-5CEA-4D76-97AB-5C00A854BA54}"/>
              </a:ext>
            </a:extLst>
          </p:cNvPr>
          <p:cNvSpPr/>
          <p:nvPr/>
        </p:nvSpPr>
        <p:spPr>
          <a:xfrm>
            <a:off x="158307" y="697926"/>
            <a:ext cx="2750528" cy="60389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75000"/>
                    <a:lumOff val="25000"/>
                  </a:schemeClr>
                </a:solidFill>
              </a:rPr>
              <a:t>介護保険サービス</a:t>
            </a:r>
          </a:p>
        </p:txBody>
      </p:sp>
      <p:sp>
        <p:nvSpPr>
          <p:cNvPr id="30" name="四角形: 角を丸くする 29">
            <a:extLst>
              <a:ext uri="{FF2B5EF4-FFF2-40B4-BE49-F238E27FC236}">
                <a16:creationId xmlns:a16="http://schemas.microsoft.com/office/drawing/2014/main" id="{364924BE-3982-4C11-9CDF-2A8C5385547F}"/>
              </a:ext>
            </a:extLst>
          </p:cNvPr>
          <p:cNvSpPr/>
          <p:nvPr/>
        </p:nvSpPr>
        <p:spPr>
          <a:xfrm>
            <a:off x="9092440" y="780659"/>
            <a:ext cx="2402325" cy="52507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75000"/>
                    <a:lumOff val="25000"/>
                  </a:schemeClr>
                </a:solidFill>
              </a:rPr>
              <a:t>保険外サービス</a:t>
            </a:r>
          </a:p>
        </p:txBody>
      </p:sp>
    </p:spTree>
    <p:extLst>
      <p:ext uri="{BB962C8B-B14F-4D97-AF65-F5344CB8AC3E}">
        <p14:creationId xmlns:p14="http://schemas.microsoft.com/office/powerpoint/2010/main" val="3031814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屋外, 草, 空, 建物 が含まれている画像&#10;&#10;自動的に生成された説明">
            <a:extLst>
              <a:ext uri="{FF2B5EF4-FFF2-40B4-BE49-F238E27FC236}">
                <a16:creationId xmlns:a16="http://schemas.microsoft.com/office/drawing/2014/main" id="{128426D3-F403-42F6-8A1D-A15BABBCC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986" y="620154"/>
            <a:ext cx="7949954" cy="5301349"/>
          </a:xfrm>
          <a:prstGeom prst="rect">
            <a:avLst/>
          </a:prstGeom>
        </p:spPr>
      </p:pic>
      <p:sp>
        <p:nvSpPr>
          <p:cNvPr id="4" name="角丸四角形 3"/>
          <p:cNvSpPr/>
          <p:nvPr/>
        </p:nvSpPr>
        <p:spPr>
          <a:xfrm>
            <a:off x="418468" y="4855078"/>
            <a:ext cx="2591022"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小規模多機能</a:t>
            </a:r>
            <a:endParaRPr lang="en-US" altLang="ja-JP" b="1" dirty="0"/>
          </a:p>
          <a:p>
            <a:pPr algn="ctr"/>
            <a:r>
              <a:rPr lang="ja-JP" altLang="en-US" b="1" dirty="0"/>
              <a:t>サテライト</a:t>
            </a:r>
            <a:r>
              <a:rPr kumimoji="1" lang="ja-JP" altLang="en-US" b="1" dirty="0"/>
              <a:t>見岳荘</a:t>
            </a:r>
            <a:endParaRPr kumimoji="1" lang="en-US" altLang="ja-JP" b="1" dirty="0"/>
          </a:p>
          <a:p>
            <a:pPr algn="ctr"/>
            <a:r>
              <a:rPr kumimoji="1" lang="en-US" altLang="ja-JP" b="1" dirty="0"/>
              <a:t>~</a:t>
            </a:r>
            <a:r>
              <a:rPr kumimoji="1" lang="ja-JP" altLang="en-US" b="1" dirty="0" err="1"/>
              <a:t>はな</a:t>
            </a:r>
            <a:r>
              <a:rPr kumimoji="1" lang="ja-JP" altLang="en-US" b="1" dirty="0"/>
              <a:t>みずき</a:t>
            </a:r>
            <a:r>
              <a:rPr kumimoji="1" lang="en-US" altLang="ja-JP" b="1" dirty="0"/>
              <a:t>~</a:t>
            </a:r>
            <a:endParaRPr kumimoji="1" lang="ja-JP" altLang="en-US" b="1" dirty="0"/>
          </a:p>
        </p:txBody>
      </p:sp>
      <p:sp>
        <p:nvSpPr>
          <p:cNvPr id="7" name="角丸四角形 6"/>
          <p:cNvSpPr/>
          <p:nvPr/>
        </p:nvSpPr>
        <p:spPr>
          <a:xfrm>
            <a:off x="306806" y="223224"/>
            <a:ext cx="2820706"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訪問看護ステーションつばさ</a:t>
            </a:r>
          </a:p>
        </p:txBody>
      </p:sp>
      <p:sp>
        <p:nvSpPr>
          <p:cNvPr id="8" name="角丸四角形 7"/>
          <p:cNvSpPr/>
          <p:nvPr/>
        </p:nvSpPr>
        <p:spPr>
          <a:xfrm>
            <a:off x="418470" y="2989216"/>
            <a:ext cx="2591020"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小規模多機能</a:t>
            </a:r>
            <a:r>
              <a:rPr kumimoji="1" lang="ja-JP" altLang="en-US" sz="2000" b="1" dirty="0"/>
              <a:t>見岳荘</a:t>
            </a:r>
            <a:endParaRPr kumimoji="1" lang="en-US" altLang="ja-JP" sz="2000" b="1" dirty="0"/>
          </a:p>
          <a:p>
            <a:pPr algn="ctr"/>
            <a:r>
              <a:rPr kumimoji="1" lang="en-US" altLang="ja-JP" sz="2000" b="1" dirty="0"/>
              <a:t>~</a:t>
            </a:r>
            <a:r>
              <a:rPr lang="ja-JP" altLang="en-US" sz="2000" b="1" dirty="0"/>
              <a:t>けやき</a:t>
            </a:r>
            <a:r>
              <a:rPr kumimoji="1" lang="en-US" altLang="ja-JP" sz="2000" b="1" dirty="0"/>
              <a:t>~</a:t>
            </a:r>
            <a:endParaRPr kumimoji="1" lang="ja-JP" altLang="en-US" sz="2000" b="1" dirty="0"/>
          </a:p>
        </p:txBody>
      </p:sp>
      <p:sp>
        <p:nvSpPr>
          <p:cNvPr id="9" name="角丸四角形 8"/>
          <p:cNvSpPr/>
          <p:nvPr/>
        </p:nvSpPr>
        <p:spPr>
          <a:xfrm>
            <a:off x="418470" y="3939901"/>
            <a:ext cx="2591020"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有料老人ホーム</a:t>
            </a:r>
            <a:endParaRPr lang="en-US" altLang="ja-JP" sz="2000" b="1" dirty="0"/>
          </a:p>
          <a:p>
            <a:pPr algn="ctr"/>
            <a:r>
              <a:rPr kumimoji="1" lang="ja-JP" altLang="en-US" sz="2000" b="1" dirty="0"/>
              <a:t>見岳荘</a:t>
            </a:r>
            <a:r>
              <a:rPr kumimoji="1" lang="en-US" altLang="ja-JP" sz="2000" b="1" dirty="0"/>
              <a:t>~</a:t>
            </a:r>
            <a:r>
              <a:rPr lang="ja-JP" altLang="en-US" sz="2000" b="1" dirty="0"/>
              <a:t>けやき</a:t>
            </a:r>
            <a:r>
              <a:rPr kumimoji="1" lang="en-US" altLang="ja-JP" sz="2000" b="1" dirty="0"/>
              <a:t>~</a:t>
            </a:r>
            <a:endParaRPr kumimoji="1" lang="ja-JP" altLang="en-US" sz="2000" b="1" dirty="0"/>
          </a:p>
        </p:txBody>
      </p:sp>
      <p:sp>
        <p:nvSpPr>
          <p:cNvPr id="10" name="角丸四角形 9"/>
          <p:cNvSpPr/>
          <p:nvPr/>
        </p:nvSpPr>
        <p:spPr>
          <a:xfrm>
            <a:off x="303627" y="1158862"/>
            <a:ext cx="2820706"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訪問介護ステーション</a:t>
            </a:r>
            <a:endParaRPr lang="en-US" altLang="ja-JP" sz="2000" b="1" dirty="0"/>
          </a:p>
          <a:p>
            <a:pPr algn="ctr"/>
            <a:r>
              <a:rPr kumimoji="1" lang="ja-JP" altLang="en-US" sz="2000" b="1" dirty="0"/>
              <a:t>みどり</a:t>
            </a:r>
            <a:endParaRPr kumimoji="1" lang="en-US" altLang="ja-JP" sz="2000" b="1" dirty="0"/>
          </a:p>
        </p:txBody>
      </p:sp>
      <p:sp>
        <p:nvSpPr>
          <p:cNvPr id="11" name="角丸四角形 10"/>
          <p:cNvSpPr/>
          <p:nvPr/>
        </p:nvSpPr>
        <p:spPr>
          <a:xfrm>
            <a:off x="418470" y="2074039"/>
            <a:ext cx="2591020"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居宅介護支援事業所</a:t>
            </a:r>
            <a:endParaRPr lang="en-US" altLang="ja-JP" sz="2000" b="1" dirty="0"/>
          </a:p>
          <a:p>
            <a:pPr algn="ctr"/>
            <a:r>
              <a:rPr kumimoji="1" lang="ja-JP" altLang="en-US" sz="2000" b="1" dirty="0"/>
              <a:t>こだま</a:t>
            </a:r>
            <a:endParaRPr kumimoji="1" lang="en-US" altLang="ja-JP" sz="2000" b="1" dirty="0"/>
          </a:p>
        </p:txBody>
      </p:sp>
      <p:sp>
        <p:nvSpPr>
          <p:cNvPr id="12" name="タイトル 1"/>
          <p:cNvSpPr txBox="1">
            <a:spLocks/>
          </p:cNvSpPr>
          <p:nvPr/>
        </p:nvSpPr>
        <p:spPr>
          <a:xfrm>
            <a:off x="3443125" y="32312"/>
            <a:ext cx="8431507" cy="69724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chemeClr val="accent5"/>
                </a:solidFill>
              </a:rPr>
              <a:t>介護事業部</a:t>
            </a:r>
            <a:r>
              <a:rPr lang="ja-JP" altLang="en-US" dirty="0"/>
              <a:t>＋</a:t>
            </a:r>
            <a:r>
              <a:rPr lang="ja-JP" altLang="en-US" dirty="0">
                <a:solidFill>
                  <a:schemeClr val="accent6"/>
                </a:solidFill>
              </a:rPr>
              <a:t>地域貢献目的事業</a:t>
            </a:r>
          </a:p>
        </p:txBody>
      </p:sp>
      <p:sp>
        <p:nvSpPr>
          <p:cNvPr id="13" name="角丸四角形 12"/>
          <p:cNvSpPr/>
          <p:nvPr/>
        </p:nvSpPr>
        <p:spPr>
          <a:xfrm>
            <a:off x="3219964" y="5349748"/>
            <a:ext cx="2545671" cy="6933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b="1" dirty="0"/>
              <a:t>託児所　よってき家</a:t>
            </a:r>
            <a:r>
              <a:rPr lang="ja-JP" altLang="en-US" sz="1200" dirty="0"/>
              <a:t>（企業主導型保育事業）</a:t>
            </a:r>
            <a:endParaRPr kumimoji="1" lang="ja-JP" altLang="en-US" sz="2000" dirty="0"/>
          </a:p>
        </p:txBody>
      </p:sp>
      <p:sp>
        <p:nvSpPr>
          <p:cNvPr id="5" name="テキスト ボックス 4"/>
          <p:cNvSpPr txBox="1"/>
          <p:nvPr/>
        </p:nvSpPr>
        <p:spPr>
          <a:xfrm>
            <a:off x="6302194" y="5926207"/>
            <a:ext cx="5076446" cy="923330"/>
          </a:xfrm>
          <a:prstGeom prst="rect">
            <a:avLst/>
          </a:prstGeom>
          <a:noFill/>
        </p:spPr>
        <p:txBody>
          <a:bodyPr wrap="square" rtlCol="0">
            <a:spAutoFit/>
          </a:bodyPr>
          <a:lstStyle/>
          <a:p>
            <a:r>
              <a:rPr kumimoji="1" lang="ja-JP" altLang="en-US" sz="5400" b="1" dirty="0"/>
              <a:t>有限会社宗明会</a:t>
            </a:r>
          </a:p>
        </p:txBody>
      </p:sp>
      <p:sp>
        <p:nvSpPr>
          <p:cNvPr id="16" name="角丸四角形 3">
            <a:extLst>
              <a:ext uri="{FF2B5EF4-FFF2-40B4-BE49-F238E27FC236}">
                <a16:creationId xmlns:a16="http://schemas.microsoft.com/office/drawing/2014/main" id="{BBB01900-063D-4460-AAE5-0D99D780DA7F}"/>
              </a:ext>
            </a:extLst>
          </p:cNvPr>
          <p:cNvSpPr/>
          <p:nvPr/>
        </p:nvSpPr>
        <p:spPr>
          <a:xfrm>
            <a:off x="418468" y="5790715"/>
            <a:ext cx="2591022"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小規模多機能</a:t>
            </a:r>
            <a:endParaRPr lang="en-US" altLang="ja-JP" b="1" dirty="0"/>
          </a:p>
          <a:p>
            <a:pPr algn="ctr"/>
            <a:r>
              <a:rPr lang="ja-JP" altLang="en-US" b="1" dirty="0"/>
              <a:t>サテライト</a:t>
            </a:r>
            <a:r>
              <a:rPr kumimoji="1" lang="ja-JP" altLang="en-US" b="1" dirty="0"/>
              <a:t>見岳荘</a:t>
            </a:r>
            <a:endParaRPr kumimoji="1" lang="en-US" altLang="ja-JP" b="1" dirty="0"/>
          </a:p>
          <a:p>
            <a:pPr algn="ctr"/>
            <a:r>
              <a:rPr kumimoji="1" lang="en-US" altLang="ja-JP" b="1" dirty="0"/>
              <a:t>~</a:t>
            </a:r>
            <a:r>
              <a:rPr kumimoji="1" lang="ja-JP" altLang="en-US" b="1" dirty="0"/>
              <a:t>　</a:t>
            </a:r>
            <a:r>
              <a:rPr lang="ja-JP" altLang="en-US" b="1" dirty="0"/>
              <a:t>竹　庵　</a:t>
            </a:r>
            <a:r>
              <a:rPr kumimoji="1" lang="en-US" altLang="ja-JP" b="1" dirty="0"/>
              <a:t>~</a:t>
            </a:r>
            <a:endParaRPr kumimoji="1" lang="ja-JP" altLang="en-US" b="1" dirty="0"/>
          </a:p>
        </p:txBody>
      </p:sp>
      <p:pic>
        <p:nvPicPr>
          <p:cNvPr id="14" name="図 13">
            <a:extLst>
              <a:ext uri="{FF2B5EF4-FFF2-40B4-BE49-F238E27FC236}">
                <a16:creationId xmlns:a16="http://schemas.microsoft.com/office/drawing/2014/main" id="{5D3F242C-5755-4C9C-B4E8-D7E29CC281D8}"/>
              </a:ext>
            </a:extLst>
          </p:cNvPr>
          <p:cNvPicPr>
            <a:picLocks noChangeAspect="1"/>
          </p:cNvPicPr>
          <p:nvPr/>
        </p:nvPicPr>
        <p:blipFill rotWithShape="1">
          <a:blip r:embed="rId3">
            <a:extLst>
              <a:ext uri="{28A0092B-C50C-407E-A947-70E740481C1C}">
                <a14:useLocalDpi xmlns:a14="http://schemas.microsoft.com/office/drawing/2010/main" val="0"/>
              </a:ext>
            </a:extLst>
          </a:blip>
          <a:srcRect l="29900" t="42456" r="32809" b="28860"/>
          <a:stretch/>
        </p:blipFill>
        <p:spPr>
          <a:xfrm>
            <a:off x="11205410" y="6338659"/>
            <a:ext cx="986590" cy="426869"/>
          </a:xfrm>
          <a:prstGeom prst="rect">
            <a:avLst/>
          </a:prstGeom>
        </p:spPr>
      </p:pic>
      <p:sp>
        <p:nvSpPr>
          <p:cNvPr id="2" name="テキスト ボックス 1">
            <a:extLst>
              <a:ext uri="{FF2B5EF4-FFF2-40B4-BE49-F238E27FC236}">
                <a16:creationId xmlns:a16="http://schemas.microsoft.com/office/drawing/2014/main" id="{08EB4DF9-95FE-443A-AFC5-1451810D8182}"/>
              </a:ext>
            </a:extLst>
          </p:cNvPr>
          <p:cNvSpPr txBox="1"/>
          <p:nvPr/>
        </p:nvSpPr>
        <p:spPr>
          <a:xfrm>
            <a:off x="9700148" y="703336"/>
            <a:ext cx="2289800" cy="276999"/>
          </a:xfrm>
          <a:prstGeom prst="rect">
            <a:avLst/>
          </a:prstGeom>
          <a:noFill/>
        </p:spPr>
        <p:txBody>
          <a:bodyPr wrap="square" rtlCol="0">
            <a:spAutoFit/>
          </a:bodyPr>
          <a:lstStyle/>
          <a:p>
            <a:r>
              <a:rPr kumimoji="1" lang="en-US" altLang="ja-JP" sz="1200" dirty="0">
                <a:highlight>
                  <a:srgbClr val="FFFF00"/>
                </a:highlight>
              </a:rPr>
              <a:t>2019</a:t>
            </a:r>
            <a:r>
              <a:rPr kumimoji="1" lang="ja-JP" altLang="en-US" sz="1200" dirty="0">
                <a:highlight>
                  <a:srgbClr val="FFFF00"/>
                </a:highlight>
              </a:rPr>
              <a:t>年</a:t>
            </a:r>
            <a:r>
              <a:rPr kumimoji="1" lang="en-US" altLang="ja-JP" sz="1200" dirty="0">
                <a:highlight>
                  <a:srgbClr val="FFFF00"/>
                </a:highlight>
              </a:rPr>
              <a:t>8</a:t>
            </a:r>
            <a:r>
              <a:rPr kumimoji="1" lang="ja-JP" altLang="en-US" sz="1200" dirty="0">
                <a:highlight>
                  <a:srgbClr val="FFFF00"/>
                </a:highlight>
              </a:rPr>
              <a:t>月けやき夏祭りの様子</a:t>
            </a:r>
          </a:p>
        </p:txBody>
      </p:sp>
      <p:sp>
        <p:nvSpPr>
          <p:cNvPr id="19" name="角丸四角形 12">
            <a:extLst>
              <a:ext uri="{FF2B5EF4-FFF2-40B4-BE49-F238E27FC236}">
                <a16:creationId xmlns:a16="http://schemas.microsoft.com/office/drawing/2014/main" id="{83466241-CED3-496E-A364-8B5A7471519E}"/>
              </a:ext>
            </a:extLst>
          </p:cNvPr>
          <p:cNvSpPr/>
          <p:nvPr/>
        </p:nvSpPr>
        <p:spPr>
          <a:xfrm>
            <a:off x="3219964" y="6100705"/>
            <a:ext cx="2545671" cy="6933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b="1" dirty="0"/>
              <a:t>こまわりさん</a:t>
            </a:r>
            <a:endParaRPr lang="en-US" altLang="ja-JP" sz="2000" b="1" dirty="0"/>
          </a:p>
          <a:p>
            <a:pPr algn="ctr"/>
            <a:r>
              <a:rPr kumimoji="1" lang="ja-JP" altLang="en-US" sz="1200" dirty="0"/>
              <a:t>（介護保険外事業）</a:t>
            </a:r>
          </a:p>
        </p:txBody>
      </p:sp>
    </p:spTree>
    <p:extLst>
      <p:ext uri="{BB962C8B-B14F-4D97-AF65-F5344CB8AC3E}">
        <p14:creationId xmlns:p14="http://schemas.microsoft.com/office/powerpoint/2010/main" val="123946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16956" y="114299"/>
            <a:ext cx="8449777" cy="1083794"/>
          </a:xfrm>
        </p:spPr>
        <p:txBody>
          <a:bodyPr>
            <a:normAutofit/>
          </a:bodyPr>
          <a:lstStyle/>
          <a:p>
            <a:r>
              <a:rPr kumimoji="1" lang="ja-JP" altLang="en-US" sz="6000" b="1" dirty="0">
                <a:solidFill>
                  <a:schemeClr val="accent1">
                    <a:lumMod val="75000"/>
                  </a:schemeClr>
                </a:solidFill>
              </a:rPr>
              <a:t>有限会宗明会　の　思い</a:t>
            </a:r>
          </a:p>
        </p:txBody>
      </p:sp>
      <p:sp>
        <p:nvSpPr>
          <p:cNvPr id="3" name="コンテンツ プレースホルダー 2"/>
          <p:cNvSpPr>
            <a:spLocks noGrp="1"/>
          </p:cNvSpPr>
          <p:nvPr>
            <p:ph idx="1"/>
          </p:nvPr>
        </p:nvSpPr>
        <p:spPr>
          <a:xfrm>
            <a:off x="652110" y="1093813"/>
            <a:ext cx="11379468" cy="3235544"/>
          </a:xfrm>
        </p:spPr>
        <p:txBody>
          <a:bodyPr>
            <a:normAutofit/>
          </a:bodyPr>
          <a:lstStyle/>
          <a:p>
            <a:pPr marL="0" indent="0" algn="ctr">
              <a:buNone/>
            </a:pPr>
            <a:r>
              <a:rPr kumimoji="1" lang="ja-JP" altLang="en-US" sz="3200" b="1" dirty="0"/>
              <a:t>私たちは、他介護事業所や他産業と共存共栄しながら</a:t>
            </a:r>
            <a:endParaRPr kumimoji="1" lang="en-US" altLang="ja-JP" sz="3200" b="1" dirty="0"/>
          </a:p>
          <a:p>
            <a:pPr marL="0" indent="0" algn="ctr">
              <a:buNone/>
            </a:pPr>
            <a:r>
              <a:rPr kumimoji="1" lang="ja-JP" altLang="en-US" sz="3200" b="1" dirty="0"/>
              <a:t>これから更に必要とされる生活ニーズ介護ニーズ</a:t>
            </a:r>
            <a:r>
              <a:rPr lang="ja-JP" altLang="en-US" sz="3200" b="1" dirty="0"/>
              <a:t>に備え</a:t>
            </a:r>
            <a:endParaRPr lang="en-US" altLang="ja-JP" sz="3200" b="1" dirty="0"/>
          </a:p>
          <a:p>
            <a:pPr marL="0" indent="0" algn="ctr">
              <a:buNone/>
            </a:pPr>
            <a:r>
              <a:rPr lang="ja-JP" altLang="en-US" sz="3200" b="1" dirty="0"/>
              <a:t>介護保険サービス又は介護保険外サービスを</a:t>
            </a:r>
            <a:endParaRPr lang="en-US" altLang="ja-JP" sz="3200" b="1" dirty="0"/>
          </a:p>
          <a:p>
            <a:pPr marL="0" indent="0" algn="ctr">
              <a:buNone/>
            </a:pPr>
            <a:r>
              <a:rPr lang="ja-JP" altLang="en-US" sz="3200" b="1" dirty="0"/>
              <a:t>展開・発展・成長させ</a:t>
            </a:r>
            <a:endParaRPr lang="en-US" altLang="ja-JP" sz="3200" b="1" dirty="0"/>
          </a:p>
          <a:p>
            <a:pPr marL="0" indent="0" algn="ctr">
              <a:buNone/>
            </a:pPr>
            <a:r>
              <a:rPr lang="ja-JP" altLang="en-US" sz="3200" b="1" dirty="0"/>
              <a:t>安曇野市の人々の生活を支えたい</a:t>
            </a:r>
            <a:endParaRPr lang="en-US" altLang="ja-JP" sz="3200" b="1" dirty="0"/>
          </a:p>
          <a:p>
            <a:pPr marL="0" indent="0">
              <a:buNone/>
            </a:pPr>
            <a:r>
              <a:rPr lang="ja-JP" altLang="en-US" sz="1600" dirty="0"/>
              <a:t>　　</a:t>
            </a:r>
            <a:endParaRPr kumimoji="1" lang="ja-JP" altLang="en-US" sz="1600" dirty="0"/>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29900" t="42456" r="32809" b="28860"/>
          <a:stretch/>
        </p:blipFill>
        <p:spPr>
          <a:xfrm>
            <a:off x="652110" y="4267134"/>
            <a:ext cx="4815376" cy="2083473"/>
          </a:xfrm>
          <a:prstGeom prst="rect">
            <a:avLst/>
          </a:prstGeom>
          <a:ln>
            <a:noFill/>
          </a:ln>
          <a:effectLst>
            <a:softEdge rad="112500"/>
          </a:effectLst>
        </p:spPr>
      </p:pic>
      <p:pic>
        <p:nvPicPr>
          <p:cNvPr id="8" name="図 7" descr="草, 木, 屋外, 人 が含まれている画像&#10;&#10;非常に高い精度で生成された説明">
            <a:extLst>
              <a:ext uri="{FF2B5EF4-FFF2-40B4-BE49-F238E27FC236}">
                <a16:creationId xmlns:a16="http://schemas.microsoft.com/office/drawing/2014/main" id="{C4E6A5D8-F05E-44CD-A2D7-51E8B7933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079" y="3838744"/>
            <a:ext cx="4357437" cy="2904957"/>
          </a:xfrm>
          <a:prstGeom prst="rect">
            <a:avLst/>
          </a:prstGeom>
          <a:ln>
            <a:noFill/>
          </a:ln>
          <a:effectLst>
            <a:softEdge rad="112500"/>
          </a:effectLst>
        </p:spPr>
      </p:pic>
    </p:spTree>
    <p:extLst>
      <p:ext uri="{BB962C8B-B14F-4D97-AF65-F5344CB8AC3E}">
        <p14:creationId xmlns:p14="http://schemas.microsoft.com/office/powerpoint/2010/main" val="333619940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6358</TotalTime>
  <Words>9066</Words>
  <Application>Microsoft Office PowerPoint</Application>
  <PresentationFormat>ワイド画面</PresentationFormat>
  <Paragraphs>1031</Paragraphs>
  <Slides>34</Slides>
  <Notes>14</Notes>
  <HiddenSlides>0</HiddenSlides>
  <MMClips>0</MMClips>
  <ScaleCrop>false</ScaleCrop>
  <HeadingPairs>
    <vt:vector size="6" baseType="variant">
      <vt:variant>
        <vt:lpstr>使用されているフォント</vt:lpstr>
      </vt:variant>
      <vt:variant>
        <vt:i4>13</vt:i4>
      </vt:variant>
      <vt:variant>
        <vt:lpstr>テーマ</vt:lpstr>
      </vt:variant>
      <vt:variant>
        <vt:i4>4</vt:i4>
      </vt:variant>
      <vt:variant>
        <vt:lpstr>スライド タイトル</vt:lpstr>
      </vt:variant>
      <vt:variant>
        <vt:i4>34</vt:i4>
      </vt:variant>
    </vt:vector>
  </HeadingPairs>
  <TitlesOfParts>
    <vt:vector size="51" baseType="lpstr">
      <vt:lpstr>HGP行書体</vt:lpstr>
      <vt:lpstr>HGP創英角ﾎﾟｯﾌﾟ体</vt:lpstr>
      <vt:lpstr>HGS行書体</vt:lpstr>
      <vt:lpstr>HG行書体</vt:lpstr>
      <vt:lpstr>HG創英角ﾎﾟｯﾌﾟ体</vt:lpstr>
      <vt:lpstr>Meiryo UI</vt:lpstr>
      <vt:lpstr>ＭＳ Ｐゴシック</vt:lpstr>
      <vt:lpstr>游ゴシック</vt:lpstr>
      <vt:lpstr>游ゴシック Light</vt:lpstr>
      <vt:lpstr>Arial</vt:lpstr>
      <vt:lpstr>Calibri</vt:lpstr>
      <vt:lpstr>Calibri Light</vt:lpstr>
      <vt:lpstr>Century</vt:lpstr>
      <vt:lpstr>Office テーマ</vt:lpstr>
      <vt:lpstr>1_Office テーマ</vt:lpstr>
      <vt:lpstr>2_Office テーマ</vt:lpstr>
      <vt:lpstr>3_Office テーマ</vt:lpstr>
      <vt:lpstr>PowerPoint プレゼンテーション</vt:lpstr>
      <vt:lpstr>有限会社宗明会の特長　創業2006年3月15日</vt:lpstr>
      <vt:lpstr>PowerPoint プレゼンテーション</vt:lpstr>
      <vt:lpstr>法人理念　　</vt:lpstr>
      <vt:lpstr>PowerPoint プレゼンテーション</vt:lpstr>
      <vt:lpstr>PowerPoint プレゼンテーション</vt:lpstr>
      <vt:lpstr>PowerPoint プレゼンテーション</vt:lpstr>
      <vt:lpstr>PowerPoint プレゼンテーション</vt:lpstr>
      <vt:lpstr>有限会宗明会　の　思い</vt:lpstr>
      <vt:lpstr>法人理念　：　“しあわせ創造業”　について</vt:lpstr>
      <vt:lpstr>PowerPoint プレゼンテーション</vt:lpstr>
      <vt:lpstr>「　けやき　“竹垣”　プロジェクト！！」</vt:lpstr>
      <vt:lpstr>　☆退院される方へ☆ ～退院後の介護にお悩みでしたら　　　私たちが 　　　　　　安曇野の在宅介護事業所をご案内します</vt:lpstr>
      <vt:lpstr>“あるべき姿”を追い求めるチーム図</vt:lpstr>
      <vt:lpstr>宗明会全体としての動き方（方針）</vt:lpstr>
      <vt:lpstr>宗明会小規模多機能としての方針</vt:lpstr>
      <vt:lpstr>宗明会の全体像</vt:lpstr>
      <vt:lpstr>PowerPoint プレゼンテーション</vt:lpstr>
      <vt:lpstr>PowerPoint プレゼンテーション</vt:lpstr>
      <vt:lpstr>法人理念　：　“しあわせ創造業”　について</vt:lpstr>
      <vt:lpstr>PowerPoint プレゼンテーション</vt:lpstr>
      <vt:lpstr>有限会社宗明会の沿革</vt:lpstr>
      <vt:lpstr>宗明会の全体像</vt:lpstr>
      <vt:lpstr>宗明会の全体像</vt:lpstr>
      <vt:lpstr>「堀金を中心に安曇野の在宅介護を支える」ために各事業所ですべきこと</vt:lpstr>
      <vt:lpstr>「堀金を中心に安曇野の在宅介護を支える」ために各事業所ですべきこと</vt:lpstr>
      <vt:lpstr>「堀金を中心に安曇野の在宅介護を支える」ために各事業所ですべきこと</vt:lpstr>
      <vt:lpstr>「堀金を中心に安曇野の在宅介護を支える」ために各事業所ですべきこと</vt:lpstr>
      <vt:lpstr>PowerPoint プレゼンテーション</vt:lpstr>
      <vt:lpstr>小多機地域連動ケアでできること ～堀金を中心に安曇野を支える～</vt:lpstr>
      <vt:lpstr>PowerPoint プレゼンテーション</vt:lpstr>
      <vt:lpstr>PowerPoint プレゼンテーション</vt:lpstr>
      <vt:lpstr>有限会社宗明会の特長　創業2006年3月～</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法人理念　：　“しあわせ創造業”　について</dc:title>
  <dc:creator>山田 聡宗明会</dc:creator>
  <cp:lastModifiedBy>豊 山田</cp:lastModifiedBy>
  <cp:revision>201</cp:revision>
  <cp:lastPrinted>2024-07-04T01:24:19Z</cp:lastPrinted>
  <dcterms:created xsi:type="dcterms:W3CDTF">2017-03-15T08:51:54Z</dcterms:created>
  <dcterms:modified xsi:type="dcterms:W3CDTF">2024-07-04T01:24:46Z</dcterms:modified>
</cp:coreProperties>
</file>